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0"/>
  </p:notesMasterIdLst>
  <p:sldIdLst>
    <p:sldId id="256" r:id="rId2"/>
    <p:sldId id="258" r:id="rId3"/>
    <p:sldId id="259" r:id="rId4"/>
    <p:sldId id="260" r:id="rId5"/>
    <p:sldId id="261" r:id="rId6"/>
    <p:sldId id="311" r:id="rId7"/>
    <p:sldId id="312" r:id="rId8"/>
    <p:sldId id="313" r:id="rId9"/>
    <p:sldId id="314" r:id="rId10"/>
    <p:sldId id="262" r:id="rId11"/>
    <p:sldId id="318" r:id="rId12"/>
    <p:sldId id="263" r:id="rId13"/>
    <p:sldId id="329" r:id="rId14"/>
    <p:sldId id="319" r:id="rId15"/>
    <p:sldId id="265" r:id="rId16"/>
    <p:sldId id="264" r:id="rId17"/>
    <p:sldId id="266" r:id="rId18"/>
    <p:sldId id="267" r:id="rId19"/>
    <p:sldId id="268" r:id="rId20"/>
    <p:sldId id="269" r:id="rId21"/>
    <p:sldId id="270" r:id="rId22"/>
    <p:sldId id="271" r:id="rId23"/>
    <p:sldId id="330" r:id="rId24"/>
    <p:sldId id="272" r:id="rId25"/>
    <p:sldId id="273" r:id="rId26"/>
    <p:sldId id="345" r:id="rId27"/>
    <p:sldId id="346"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310" r:id="rId43"/>
    <p:sldId id="288" r:id="rId44"/>
    <p:sldId id="289" r:id="rId45"/>
    <p:sldId id="290" r:id="rId46"/>
    <p:sldId id="291" r:id="rId47"/>
    <p:sldId id="315" r:id="rId48"/>
    <p:sldId id="320" r:id="rId49"/>
    <p:sldId id="292" r:id="rId50"/>
    <p:sldId id="293" r:id="rId51"/>
    <p:sldId id="294" r:id="rId52"/>
    <p:sldId id="295" r:id="rId53"/>
    <p:sldId id="317" r:id="rId54"/>
    <p:sldId id="321" r:id="rId55"/>
    <p:sldId id="322" r:id="rId56"/>
    <p:sldId id="323" r:id="rId57"/>
    <p:sldId id="324" r:id="rId58"/>
    <p:sldId id="316" r:id="rId59"/>
    <p:sldId id="325" r:id="rId60"/>
    <p:sldId id="297" r:id="rId61"/>
    <p:sldId id="326" r:id="rId62"/>
    <p:sldId id="327" r:id="rId63"/>
    <p:sldId id="298" r:id="rId64"/>
    <p:sldId id="299" r:id="rId65"/>
    <p:sldId id="300" r:id="rId66"/>
    <p:sldId id="301" r:id="rId67"/>
    <p:sldId id="328" r:id="rId68"/>
    <p:sldId id="302" r:id="rId69"/>
    <p:sldId id="331" r:id="rId70"/>
    <p:sldId id="303" r:id="rId71"/>
    <p:sldId id="304" r:id="rId72"/>
    <p:sldId id="305" r:id="rId73"/>
    <p:sldId id="306" r:id="rId74"/>
    <p:sldId id="307" r:id="rId75"/>
    <p:sldId id="309" r:id="rId76"/>
    <p:sldId id="332" r:id="rId77"/>
    <p:sldId id="333" r:id="rId78"/>
    <p:sldId id="334" r:id="rId79"/>
    <p:sldId id="335" r:id="rId80"/>
    <p:sldId id="337" r:id="rId81"/>
    <p:sldId id="336" r:id="rId82"/>
    <p:sldId id="338" r:id="rId83"/>
    <p:sldId id="339" r:id="rId84"/>
    <p:sldId id="340" r:id="rId85"/>
    <p:sldId id="341" r:id="rId86"/>
    <p:sldId id="342" r:id="rId87"/>
    <p:sldId id="343" r:id="rId88"/>
    <p:sldId id="344" r:id="rId8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95" autoAdjust="0"/>
  </p:normalViewPr>
  <p:slideViewPr>
    <p:cSldViewPr snapToGrid="0">
      <p:cViewPr varScale="1">
        <p:scale>
          <a:sx n="58" d="100"/>
          <a:sy n="58" d="100"/>
        </p:scale>
        <p:origin x="1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615D2DC-9B1E-405D-BD3D-B83300782CC6}" type="datetimeFigureOut">
              <a:rPr lang="en-US" smtClean="0"/>
              <a:t>9/16/2019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7C14749-569A-4603-916F-329A8C9640A8}" type="slidenum">
              <a:rPr lang="en-US" smtClean="0"/>
              <a:t>‹#›</a:t>
            </a:fld>
            <a:endParaRPr lang="en-US"/>
          </a:p>
        </p:txBody>
      </p:sp>
    </p:spTree>
    <p:extLst>
      <p:ext uri="{BB962C8B-B14F-4D97-AF65-F5344CB8AC3E}">
        <p14:creationId xmlns:p14="http://schemas.microsoft.com/office/powerpoint/2010/main" val="297854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Prosecutorial misconduct occurs when a prosecutor breaks a law or a code of professional ethics in the course of a prosecution. In Berger v. United States, Justice Sutherland described prosecutorial misconduct as “</a:t>
            </a:r>
            <a:r>
              <a:rPr lang="en-US" sz="1300" dirty="0" err="1"/>
              <a:t>overstepp</a:t>
            </a:r>
            <a:r>
              <a:rPr lang="en-US" sz="1300" dirty="0"/>
              <a:t>[</a:t>
            </a:r>
            <a:r>
              <a:rPr lang="en-US" sz="1300" dirty="0" err="1"/>
              <a:t>ing</a:t>
            </a:r>
            <a:r>
              <a:rPr lang="en-US" sz="1300" dirty="0"/>
              <a:t>] the bounds of that propriety and fairness which should characterize the conduct of such an officer in the prosecution of a criminal offense.”</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3</a:t>
            </a:fld>
            <a:endParaRPr lang="en-US"/>
          </a:p>
        </p:txBody>
      </p:sp>
    </p:spTree>
    <p:extLst>
      <p:ext uri="{BB962C8B-B14F-4D97-AF65-F5344CB8AC3E}">
        <p14:creationId xmlns:p14="http://schemas.microsoft.com/office/powerpoint/2010/main" val="197190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Valdez was convicted of first degree murder with a deadly weapon and attempted murder with a deadly weapon.</a:t>
            </a:r>
          </a:p>
          <a:p>
            <a:endParaRPr lang="en-US" dirty="0" smtClean="0"/>
          </a:p>
          <a:p>
            <a:r>
              <a:rPr lang="en-US" dirty="0" smtClean="0"/>
              <a:t>While the guilt and penalty phases were separate trials, when the jury returned the guilty verdict, it also announced that it had decided his sentence as well.  Valdez stipulated to two consecutive life sentences on the murder, and two consecutive terms of 96-240 months on the attempted murder.  He reserved his right to appeal the judgment of conviction.</a:t>
            </a:r>
          </a:p>
          <a:p>
            <a:endParaRPr lang="en-US" dirty="0" smtClean="0"/>
          </a:p>
          <a:p>
            <a:r>
              <a:rPr lang="en-US" dirty="0" smtClean="0"/>
              <a:t>In his appeal, Valdez raised multiple arguments regarding the invalidity of his conviction and sentence.  He specifically raised multiple claims of prosecutorial misconduct.  He claimed</a:t>
            </a:r>
            <a:r>
              <a:rPr lang="en-US" baseline="0" dirty="0" smtClean="0"/>
              <a:t> there was prosecutorial misconduct during jury selection, the opening statement, questioning of an expert witness, and during closing arguments.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14</a:t>
            </a:fld>
            <a:endParaRPr lang="en-US"/>
          </a:p>
        </p:txBody>
      </p:sp>
    </p:spTree>
    <p:extLst>
      <p:ext uri="{BB962C8B-B14F-4D97-AF65-F5344CB8AC3E}">
        <p14:creationId xmlns:p14="http://schemas.microsoft.com/office/powerpoint/2010/main" val="72040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During </a:t>
            </a:r>
            <a:r>
              <a:rPr lang="en-US" sz="1300" dirty="0" err="1"/>
              <a:t>vior</a:t>
            </a:r>
            <a:r>
              <a:rPr lang="en-US" sz="1300" dirty="0"/>
              <a:t> dire, a potential juror expressed that he didn’t think anyone should ever kill kids.  The prosecutor responded “Okay. Well, I don't think anybody in here, with maybe one exception, would ever think that they should kill kids.”  The defense objected, which was sustained, and the court instructed the jurors to disregard that statement.</a:t>
            </a:r>
          </a:p>
          <a:p>
            <a:r>
              <a:rPr lang="en-US" sz="1300" dirty="0"/>
              <a:t> </a:t>
            </a:r>
          </a:p>
          <a:p>
            <a:r>
              <a:rPr lang="en-US" sz="1300" dirty="0"/>
              <a:t>The Court determined that this statement on its own was not a violation of Valdez’s substantial rights, but taken into consideration the cumulative error, reversal was warranted.</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15</a:t>
            </a:fld>
            <a:endParaRPr lang="en-US"/>
          </a:p>
        </p:txBody>
      </p:sp>
    </p:spTree>
    <p:extLst>
      <p:ext uri="{BB962C8B-B14F-4D97-AF65-F5344CB8AC3E}">
        <p14:creationId xmlns:p14="http://schemas.microsoft.com/office/powerpoint/2010/main" val="154825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Valdez challenged three statements made during the prosecutor’s opening statement.</a:t>
            </a:r>
          </a:p>
          <a:p>
            <a:endParaRPr lang="en-US" sz="1300" dirty="0"/>
          </a:p>
          <a:p>
            <a:pPr defTabSz="966612"/>
            <a:r>
              <a:rPr lang="en-US" dirty="0" smtClean="0"/>
              <a:t>“On that same day, there was a lot of press in this case because a little boy that's 12 years old got stabbed in the chest and he ran out of the apartment. He had a broken piece of the knife stuck in his chest still, and there was a little bit of a man hunt type of thing, so it was in the press.  Eventually, he is the one that was apprehended.”</a:t>
            </a:r>
          </a:p>
          <a:p>
            <a:endParaRPr lang="en-US" sz="1300" dirty="0"/>
          </a:p>
          <a:p>
            <a:r>
              <a:rPr lang="en-US" sz="1300" dirty="0"/>
              <a:t>The Court determined that the first two comments were not improper – there was pre-trial publicity and it was not improper to refer to the 12-year old victim as a little boy.</a:t>
            </a:r>
          </a:p>
          <a:p>
            <a:endParaRPr lang="en-US" sz="1300" dirty="0"/>
          </a:p>
          <a:p>
            <a:r>
              <a:rPr lang="en-US" sz="1300" dirty="0"/>
              <a:t>The Court determined however that referring to the apprehension of the defendant Valdez as a “man hunt” was improper.  The Court determined that the use of the phrase “man hunt” was an attempt to inflame the jury because it was an inaccurate description of the arrest.  </a:t>
            </a:r>
          </a:p>
          <a:p>
            <a:endParaRPr lang="en-US" sz="1300" dirty="0"/>
          </a:p>
          <a:p>
            <a:r>
              <a:rPr lang="en-US" sz="1300" dirty="0"/>
              <a:t>Leading up to the arrest of Valdez, law enforcement simply called him on his cell phone, and he was subsequently arrested without resistance or incident.</a:t>
            </a:r>
          </a:p>
          <a:p>
            <a:r>
              <a:rPr lang="en-US" sz="1300" dirty="0"/>
              <a:t> </a:t>
            </a:r>
          </a:p>
          <a:p>
            <a:r>
              <a:rPr lang="en-US" sz="1300" dirty="0"/>
              <a:t>It was determined that this statement on its own was not a violation of Valdez’s substantial rights, but taken into consideration the cumulative error, reversal was warranted.</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16</a:t>
            </a:fld>
            <a:endParaRPr lang="en-US"/>
          </a:p>
        </p:txBody>
      </p:sp>
    </p:spTree>
    <p:extLst>
      <p:ext uri="{BB962C8B-B14F-4D97-AF65-F5344CB8AC3E}">
        <p14:creationId xmlns:p14="http://schemas.microsoft.com/office/powerpoint/2010/main" val="274279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Also during opening, the prosecutor described the possible punishments the jury could impose.</a:t>
            </a:r>
          </a:p>
          <a:p>
            <a:endParaRPr lang="en-US" sz="1300" dirty="0"/>
          </a:p>
          <a:p>
            <a:r>
              <a:rPr lang="en-US" sz="1300" dirty="0"/>
              <a:t>There's two other charges here: Attempt[</a:t>
            </a:r>
            <a:r>
              <a:rPr lang="en-US" sz="1300" dirty="0" err="1"/>
              <a:t>ed</a:t>
            </a:r>
            <a:r>
              <a:rPr lang="en-US" sz="1300" dirty="0"/>
              <a:t>] murder and assault with a deadly weapon.</a:t>
            </a:r>
          </a:p>
          <a:p>
            <a:endParaRPr lang="en-US" sz="1300" dirty="0"/>
          </a:p>
          <a:p>
            <a:r>
              <a:rPr lang="en-US" sz="1300" dirty="0"/>
              <a:t>In the event you find him guilty of that, you would not be sentencing him on that. The [c]</a:t>
            </a:r>
            <a:r>
              <a:rPr lang="en-US" sz="1300" dirty="0" err="1"/>
              <a:t>ourt</a:t>
            </a:r>
            <a:r>
              <a:rPr lang="en-US" sz="1300" dirty="0"/>
              <a:t> decides that.</a:t>
            </a:r>
          </a:p>
          <a:p>
            <a:endParaRPr lang="en-US" sz="1300" dirty="0"/>
          </a:p>
          <a:p>
            <a:r>
              <a:rPr lang="en-US" sz="1300" dirty="0"/>
              <a:t>So those four punishments are the range that you would be determining, and as we've kind of alluded to, we have to prove an aggravator or multiple aggravators that are statutorily required.</a:t>
            </a:r>
          </a:p>
          <a:p>
            <a:endParaRPr lang="en-US" sz="1300" dirty="0"/>
          </a:p>
          <a:p>
            <a:r>
              <a:rPr lang="en-US" sz="1300" dirty="0"/>
              <a:t>There are a lot[ ] of first-degree murders out there that we'll never ever have the opportunity for the death sentence, and the reason why is because there's no aggravators.</a:t>
            </a:r>
          </a:p>
          <a:p>
            <a:r>
              <a:rPr lang="en-US" sz="1300" dirty="0"/>
              <a:t>--</a:t>
            </a:r>
          </a:p>
          <a:p>
            <a:r>
              <a:rPr lang="en-US" sz="1300" dirty="0"/>
              <a:t> </a:t>
            </a:r>
          </a:p>
          <a:p>
            <a:r>
              <a:rPr lang="en-US" sz="1300" dirty="0"/>
              <a:t>The Court determined that this statement on its own was not a violation of Valdez’s substantial rights, but taken into consideration the cumulative error, reversal was warranted.</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17</a:t>
            </a:fld>
            <a:endParaRPr lang="en-US"/>
          </a:p>
        </p:txBody>
      </p:sp>
    </p:spTree>
    <p:extLst>
      <p:ext uri="{BB962C8B-B14F-4D97-AF65-F5344CB8AC3E}">
        <p14:creationId xmlns:p14="http://schemas.microsoft.com/office/powerpoint/2010/main" val="346899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district court prohibited any suggestion that the defense prevented the State's expert witness, forensic psychiatrist Dr. Thomas </a:t>
            </a:r>
            <a:r>
              <a:rPr lang="en-US" sz="1300" dirty="0" err="1"/>
              <a:t>Bittker</a:t>
            </a:r>
            <a:r>
              <a:rPr lang="en-US" sz="1300" dirty="0"/>
              <a:t>, from interviewing Valdez.</a:t>
            </a:r>
          </a:p>
          <a:p>
            <a:r>
              <a:rPr lang="en-US" sz="1300" dirty="0"/>
              <a:t> </a:t>
            </a:r>
          </a:p>
          <a:p>
            <a:r>
              <a:rPr lang="en-US" sz="1300" dirty="0"/>
              <a:t>During direct examination of Dr. </a:t>
            </a:r>
            <a:r>
              <a:rPr lang="en-US" sz="1300" dirty="0" err="1"/>
              <a:t>Bittker</a:t>
            </a:r>
            <a:r>
              <a:rPr lang="en-US" sz="1300" dirty="0"/>
              <a:t>, the prosecutor asked him to inform the jury about his packet of information on Valdez. In his answer, Dr. </a:t>
            </a:r>
            <a:r>
              <a:rPr lang="en-US" sz="1300" dirty="0" err="1"/>
              <a:t>Bittker</a:t>
            </a:r>
            <a:r>
              <a:rPr lang="en-US" sz="1300" dirty="0"/>
              <a:t> stated that he was not permitted access to Valdez. The defense objected and moved to strike the answer. The district court sustained the objection and instructed the jury to disregard the comment.</a:t>
            </a:r>
          </a:p>
          <a:p>
            <a:r>
              <a:rPr lang="en-US" sz="1300" dirty="0"/>
              <a:t> </a:t>
            </a:r>
          </a:p>
          <a:p>
            <a:r>
              <a:rPr lang="en-US" sz="1300" dirty="0"/>
              <a:t>During cross-examination of Dr. </a:t>
            </a:r>
            <a:r>
              <a:rPr lang="en-US" sz="1300" dirty="0" err="1"/>
              <a:t>Bittker</a:t>
            </a:r>
            <a:r>
              <a:rPr lang="en-US" sz="1300" dirty="0"/>
              <a:t>, defense counsel elicited testimony that while Dr. </a:t>
            </a:r>
            <a:r>
              <a:rPr lang="en-US" sz="1300" dirty="0" err="1"/>
              <a:t>Bittker</a:t>
            </a:r>
            <a:r>
              <a:rPr lang="en-US" sz="1300" dirty="0"/>
              <a:t> preferred to interview people before making a final assessment, he had not interviewed Valdez, which meant that the defense's expert witness, who had interviewed Valdez, had more information when he made his diagnosis. During redirect examination of Dr. </a:t>
            </a:r>
            <a:r>
              <a:rPr lang="en-US" sz="1300" dirty="0" err="1"/>
              <a:t>Bittker</a:t>
            </a:r>
            <a:r>
              <a:rPr lang="en-US" sz="1300" dirty="0"/>
              <a:t>, the prosecutor inquired, “You asked to do an interview with [Valdez], didn't you?” The defense objected, and the prosecutor argued that the defense brought up the issue on cross-examination. The district court sustained the objection and reminded the jury not to make any adverse inference.</a:t>
            </a:r>
          </a:p>
          <a:p>
            <a:r>
              <a:rPr lang="en-US" sz="1300" dirty="0"/>
              <a:t> </a:t>
            </a:r>
          </a:p>
          <a:p>
            <a:r>
              <a:rPr lang="en-US" sz="1300" dirty="0"/>
              <a:t>The Court determined that this statement on its own was not a violation of Valdez’s substantial rights, but taken into consideration the cumulative error, reversal was warranted.</a:t>
            </a:r>
          </a:p>
        </p:txBody>
      </p:sp>
      <p:sp>
        <p:nvSpPr>
          <p:cNvPr id="4" name="Slide Number Placeholder 3"/>
          <p:cNvSpPr>
            <a:spLocks noGrp="1"/>
          </p:cNvSpPr>
          <p:nvPr>
            <p:ph type="sldNum" sz="quarter" idx="10"/>
          </p:nvPr>
        </p:nvSpPr>
        <p:spPr/>
        <p:txBody>
          <a:bodyPr/>
          <a:lstStyle/>
          <a:p>
            <a:fld id="{C7C14749-569A-4603-916F-329A8C9640A8}" type="slidenum">
              <a:rPr lang="en-US" smtClean="0"/>
              <a:t>18</a:t>
            </a:fld>
            <a:endParaRPr lang="en-US"/>
          </a:p>
        </p:txBody>
      </p:sp>
    </p:spTree>
    <p:extLst>
      <p:ext uri="{BB962C8B-B14F-4D97-AF65-F5344CB8AC3E}">
        <p14:creationId xmlns:p14="http://schemas.microsoft.com/office/powerpoint/2010/main" val="343163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Valdez challenges the prosecutor's statement commenting on the defense's theory that S.E. stabbed Valdez in the hand, that “[y]</a:t>
            </a:r>
            <a:r>
              <a:rPr lang="en-US" sz="1300" dirty="0" err="1"/>
              <a:t>ou</a:t>
            </a:r>
            <a:r>
              <a:rPr lang="en-US" sz="1300" dirty="0"/>
              <a:t> know what, [S.E.] should have got a knife and he should have stabbed it right into the back of—.” The defense objected that the comment was inflammatory and should be stricken. The district court sustained the objection, ordered the comment stricken, and instructed the jury to disregard it.</a:t>
            </a:r>
          </a:p>
          <a:p>
            <a:r>
              <a:rPr lang="en-US" sz="1300" dirty="0"/>
              <a:t> </a:t>
            </a:r>
          </a:p>
          <a:p>
            <a:r>
              <a:rPr lang="en-US" sz="1300" dirty="0"/>
              <a:t>The Court determined that this statement on its own was not a violation of Valdez’s substantial rights, but taken into consideration the cumulative error, reversal was warranted.</a:t>
            </a:r>
          </a:p>
        </p:txBody>
      </p:sp>
      <p:sp>
        <p:nvSpPr>
          <p:cNvPr id="4" name="Slide Number Placeholder 3"/>
          <p:cNvSpPr>
            <a:spLocks noGrp="1"/>
          </p:cNvSpPr>
          <p:nvPr>
            <p:ph type="sldNum" sz="quarter" idx="10"/>
          </p:nvPr>
        </p:nvSpPr>
        <p:spPr/>
        <p:txBody>
          <a:bodyPr/>
          <a:lstStyle/>
          <a:p>
            <a:fld id="{C7C14749-569A-4603-916F-329A8C9640A8}" type="slidenum">
              <a:rPr lang="en-US" smtClean="0"/>
              <a:t>19</a:t>
            </a:fld>
            <a:endParaRPr lang="en-US"/>
          </a:p>
        </p:txBody>
      </p:sp>
    </p:spTree>
    <p:extLst>
      <p:ext uri="{BB962C8B-B14F-4D97-AF65-F5344CB8AC3E}">
        <p14:creationId xmlns:p14="http://schemas.microsoft.com/office/powerpoint/2010/main" val="274602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cumulative effect of errors may violate a defendant's constitutional right to a fair trial even though errors are harmless individually.” When evaluating a claim of cumulative error, the Court must consider the following factors: “(1) whether the issue of guilt is close, (2) the quantity and character of the error, and (3) the gravity of the crime charged.” </a:t>
            </a:r>
          </a:p>
          <a:p>
            <a:pPr defTabSz="966612">
              <a:defRPr/>
            </a:pPr>
            <a:endParaRPr lang="en-US" sz="1300" dirty="0"/>
          </a:p>
          <a:p>
            <a:pPr defTabSz="966612">
              <a:defRPr/>
            </a:pPr>
            <a:r>
              <a:rPr lang="en-US" sz="1300" dirty="0"/>
              <a:t>The court must ensure that harmless-error analysis does not allow prosecutors to engage in misconduct by overlooking cumulative error in cases with substantial evidence of guilt.</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20</a:t>
            </a:fld>
            <a:endParaRPr lang="en-US"/>
          </a:p>
        </p:txBody>
      </p:sp>
    </p:spTree>
    <p:extLst>
      <p:ext uri="{BB962C8B-B14F-4D97-AF65-F5344CB8AC3E}">
        <p14:creationId xmlns:p14="http://schemas.microsoft.com/office/powerpoint/2010/main" val="837472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Ultimately the Nevada Supreme Court considered the cumulative error of the multiple instances of prosecutorial misconduct.</a:t>
            </a:r>
          </a:p>
          <a:p>
            <a:endParaRPr lang="en-US" sz="1300" dirty="0"/>
          </a:p>
          <a:p>
            <a:r>
              <a:rPr lang="en-US" sz="1300" dirty="0"/>
              <a:t>The prosecutorial misconduct was significant and pervasive. The prosecutorial misconduct occurred throughout the trial, including during jury selection, in opening statement, while questioning an expert witness, and in closing. </a:t>
            </a:r>
          </a:p>
          <a:p>
            <a:endParaRPr lang="en-US" sz="1300" dirty="0"/>
          </a:p>
          <a:p>
            <a:r>
              <a:rPr lang="en-US" sz="1300" dirty="0"/>
              <a:t>As a result, a reasonable juror could have inferred from all of these comments that Valdez resisted arrest, felt no remorse for harming the child, and should be put to death to compensate for all the other first-degree murderers who will never be put to death.</a:t>
            </a:r>
          </a:p>
          <a:p>
            <a:r>
              <a:rPr lang="en-US" sz="1300" dirty="0"/>
              <a:t> </a:t>
            </a:r>
          </a:p>
          <a:p>
            <a:r>
              <a:rPr lang="en-US" sz="1300" dirty="0"/>
              <a:t>Ultimately the Court concluded that taken together and considering the other errors in this trial, the conduct denied Valdez a fair trial.  The verdict was reversed and the case was remanded for a new trial.</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21</a:t>
            </a:fld>
            <a:endParaRPr lang="en-US"/>
          </a:p>
        </p:txBody>
      </p:sp>
    </p:spTree>
    <p:extLst>
      <p:ext uri="{BB962C8B-B14F-4D97-AF65-F5344CB8AC3E}">
        <p14:creationId xmlns:p14="http://schemas.microsoft.com/office/powerpoint/2010/main" val="406561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Allred v. State is a good example of how to avoid prosecutorial misconduct in the use of demonstrative aids in</a:t>
            </a:r>
            <a:r>
              <a:rPr lang="en-US" baseline="0" dirty="0" smtClean="0"/>
              <a:t> a jury trial.</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23</a:t>
            </a:fld>
            <a:endParaRPr lang="en-US"/>
          </a:p>
        </p:txBody>
      </p:sp>
    </p:spTree>
    <p:extLst>
      <p:ext uri="{BB962C8B-B14F-4D97-AF65-F5344CB8AC3E}">
        <p14:creationId xmlns:p14="http://schemas.microsoft.com/office/powerpoint/2010/main" val="239867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Demonstrative aides are generally permissible in jury trials</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24</a:t>
            </a:fld>
            <a:endParaRPr lang="en-US"/>
          </a:p>
        </p:txBody>
      </p:sp>
    </p:spTree>
    <p:extLst>
      <p:ext uri="{BB962C8B-B14F-4D97-AF65-F5344CB8AC3E}">
        <p14:creationId xmlns:p14="http://schemas.microsoft.com/office/powerpoint/2010/main" val="406986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Nevada Supreme Court described prosecutorial misconduct as “a burden to the judicial system that is totally unnecessary and, so far as the prosecution is concerned, often self-defeating.”  Collier v. State, 101 Nev. 473, 477, 705 P.2d 1126, 1128 (1985).</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a:t>
            </a:fld>
            <a:endParaRPr lang="en-US"/>
          </a:p>
        </p:txBody>
      </p:sp>
    </p:spTree>
    <p:extLst>
      <p:ext uri="{BB962C8B-B14F-4D97-AF65-F5344CB8AC3E}">
        <p14:creationId xmlns:p14="http://schemas.microsoft.com/office/powerpoint/2010/main" val="1014583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case arose out of a bar fight that took place outside of the Liberty Club in Ely. The defendant claimed that he followed the victim outside to smooth things over after an argument, the victim attempted to punch him, and in response he punched the victim once.</a:t>
            </a:r>
          </a:p>
          <a:p>
            <a:endParaRPr lang="en-US" dirty="0" smtClean="0"/>
          </a:p>
          <a:p>
            <a:r>
              <a:rPr lang="en-US" dirty="0" smtClean="0"/>
              <a:t>Following a 2–day trial, a jury unanimously convicted appellant Christopher Allred of one count of battery with substantial bodily harm. The district court imposed on Allred the maximum sentence of 60 months with the possibility of parole after 24 months.</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25</a:t>
            </a:fld>
            <a:endParaRPr lang="en-US"/>
          </a:p>
        </p:txBody>
      </p:sp>
    </p:spTree>
    <p:extLst>
      <p:ext uri="{BB962C8B-B14F-4D97-AF65-F5344CB8AC3E}">
        <p14:creationId xmlns:p14="http://schemas.microsoft.com/office/powerpoint/2010/main" val="201792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defense raised on appeal that the prosecutor’s statements during closing arguments amounted to misconduct, particularly in commenting on the defendant’s failure to testify.</a:t>
            </a:r>
          </a:p>
          <a:p>
            <a:endParaRPr lang="en-US" dirty="0" smtClean="0"/>
          </a:p>
          <a:p>
            <a:r>
              <a:rPr lang="en-US" dirty="0" smtClean="0"/>
              <a:t>The Nevada Supreme Court has held that “as long as a prosecutor's remarks do not call attention to a defendant's failure to testify, it is permissible to comment on the failure of the defense to counter or explain evidence presented.”</a:t>
            </a:r>
          </a:p>
          <a:p>
            <a:endParaRPr lang="en-US" dirty="0" smtClean="0"/>
          </a:p>
          <a:p>
            <a:r>
              <a:rPr lang="en-US" dirty="0" smtClean="0"/>
              <a:t>During closing arguments in the instant case, the prosecutor referred to the two different accounts Allred gave to Deputy </a:t>
            </a:r>
            <a:r>
              <a:rPr lang="en-US" dirty="0" err="1" smtClean="0"/>
              <a:t>Swetich</a:t>
            </a:r>
            <a:r>
              <a:rPr lang="en-US" dirty="0" smtClean="0"/>
              <a:t>. The prosecutor then said, “Allred doesn't come forth with an accurate account of how this occurred ever.” Allred's attorney failed to object to the prosecutor's statement during closing argument. Failure to object to an issue at trial will generally preclude appellate review of that issue unless there is plain error.</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26</a:t>
            </a:fld>
            <a:endParaRPr lang="en-US"/>
          </a:p>
        </p:txBody>
      </p:sp>
    </p:spTree>
    <p:extLst>
      <p:ext uri="{BB962C8B-B14F-4D97-AF65-F5344CB8AC3E}">
        <p14:creationId xmlns:p14="http://schemas.microsoft.com/office/powerpoint/2010/main" val="863742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defendant also argued that the prosecutor’s demonstrative exhibits used during closing arguments constituted misconduct because the exhibits were irrelevant, highly prejudicial, and not supported by the evidence.</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27</a:t>
            </a:fld>
            <a:endParaRPr lang="en-US"/>
          </a:p>
        </p:txBody>
      </p:sp>
    </p:spTree>
    <p:extLst>
      <p:ext uri="{BB962C8B-B14F-4D97-AF65-F5344CB8AC3E}">
        <p14:creationId xmlns:p14="http://schemas.microsoft.com/office/powerpoint/2010/main" val="1507348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district court reviewed the State's three proposed demonstrative exhibits outside the presence of the jury. </a:t>
            </a:r>
          </a:p>
          <a:p>
            <a:endParaRPr lang="en-US" dirty="0" smtClean="0"/>
          </a:p>
          <a:p>
            <a:pPr lvl="1"/>
            <a:r>
              <a:rPr lang="en-US" dirty="0" smtClean="0"/>
              <a:t>The first exhibit included an admitted photograph of the victim’s hands, with the notation “physical evidence of a battery,” and listed the injuries the victim sustained during the altercation. </a:t>
            </a:r>
          </a:p>
          <a:p>
            <a:pPr lvl="1"/>
            <a:endParaRPr lang="en-US" dirty="0" smtClean="0"/>
          </a:p>
          <a:p>
            <a:pPr lvl="1"/>
            <a:r>
              <a:rPr lang="en-US" dirty="0" smtClean="0"/>
              <a:t>The second exhibit included an admitted photograph of the victim’s face, with the “physical evidence of a battery” notation and contained check marks for his facial injuries. </a:t>
            </a:r>
          </a:p>
          <a:p>
            <a:pPr lvl="1"/>
            <a:endParaRPr lang="en-US" dirty="0" smtClean="0"/>
          </a:p>
          <a:p>
            <a:pPr lvl="1"/>
            <a:r>
              <a:rPr lang="en-US" dirty="0" smtClean="0"/>
              <a:t>The third exhibit listed the injuries the victim suffered on the rest of his body.</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28</a:t>
            </a:fld>
            <a:endParaRPr lang="en-US"/>
          </a:p>
        </p:txBody>
      </p:sp>
    </p:spTree>
    <p:extLst>
      <p:ext uri="{BB962C8B-B14F-4D97-AF65-F5344CB8AC3E}">
        <p14:creationId xmlns:p14="http://schemas.microsoft.com/office/powerpoint/2010/main" val="3948336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After Allred's attorney objected that the demonstrative exhibits' content was prejudicial, the district court thoroughly examined each exhibit. The district court concluded that the notations, “physical evidence of a battery,” were argumentative and ordered the prosecutor to remove them from the three exhibits. </a:t>
            </a:r>
          </a:p>
          <a:p>
            <a:pPr defTabSz="966612">
              <a:defRPr/>
            </a:pPr>
            <a:endParaRPr lang="en-US" sz="1300" dirty="0"/>
          </a:p>
          <a:p>
            <a:pPr defTabSz="966612">
              <a:defRPr/>
            </a:pPr>
            <a:r>
              <a:rPr lang="en-US" sz="1300" dirty="0"/>
              <a:t>Additionally, the district court ordered the third exhibit altered to properly reflect the victim’s injuries. The district court also ordered the prosecutor to remove the notation “post battery injuries” from the third exhibit, as well as the comparison between the defendant’s injuries to the victim’s injuries. </a:t>
            </a:r>
          </a:p>
          <a:p>
            <a:pPr defTabSz="966612">
              <a:defRPr/>
            </a:pPr>
            <a:endParaRPr lang="en-US" sz="1300" dirty="0"/>
          </a:p>
          <a:p>
            <a:pPr defTabSz="966612">
              <a:defRPr/>
            </a:pPr>
            <a:r>
              <a:rPr lang="en-US" sz="1300" dirty="0"/>
              <a:t>Apart from those changes, the district court indicated that the exhibits were consistent with the testimony and the pictures had already been admitted into evidence. </a:t>
            </a:r>
          </a:p>
          <a:p>
            <a:pPr defTabSz="966612">
              <a:defRPr/>
            </a:pPr>
            <a:endParaRPr lang="en-US" sz="1300" dirty="0"/>
          </a:p>
          <a:p>
            <a:pPr defTabSz="966612">
              <a:defRPr/>
            </a:pPr>
            <a:r>
              <a:rPr lang="en-US" sz="1300" dirty="0"/>
              <a:t>The Supreme Court determined that because the exhibits used during closing argument, as edited, were proper, there was no prosecutorial misconduct.</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29</a:t>
            </a:fld>
            <a:endParaRPr lang="en-US"/>
          </a:p>
        </p:txBody>
      </p:sp>
    </p:spTree>
    <p:extLst>
      <p:ext uri="{BB962C8B-B14F-4D97-AF65-F5344CB8AC3E}">
        <p14:creationId xmlns:p14="http://schemas.microsoft.com/office/powerpoint/2010/main" val="3037064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holding of the Allred case is that the use of demonstrative aides is appropriate so long as the aides do not misrepresent the evidence introduced at trial.  It is important to remember that a demonstrative may not be used to make an argument visually that would be improper if made orally.</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30</a:t>
            </a:fld>
            <a:endParaRPr lang="en-US"/>
          </a:p>
        </p:txBody>
      </p:sp>
    </p:spTree>
    <p:extLst>
      <p:ext uri="{BB962C8B-B14F-4D97-AF65-F5344CB8AC3E}">
        <p14:creationId xmlns:p14="http://schemas.microsoft.com/office/powerpoint/2010/main" val="80589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utilizing PowerPoint presentations, prosecutors should always ensure that their presentations:</a:t>
            </a:r>
          </a:p>
          <a:p>
            <a:pPr lvl="1"/>
            <a:r>
              <a:rPr lang="en-US" dirty="0" smtClean="0"/>
              <a:t>Contain only images that have been admitted into evidence during the trial;</a:t>
            </a:r>
          </a:p>
          <a:p>
            <a:pPr lvl="1"/>
            <a:r>
              <a:rPr lang="en-US" dirty="0" smtClean="0"/>
              <a:t>Contain unaltered images;</a:t>
            </a:r>
          </a:p>
          <a:p>
            <a:pPr lvl="1"/>
            <a:r>
              <a:rPr lang="en-US" dirty="0" smtClean="0"/>
              <a:t>Provide information which merely summarizes evidence presented;</a:t>
            </a:r>
          </a:p>
          <a:p>
            <a:pPr lvl="1"/>
            <a:r>
              <a:rPr lang="en-US" dirty="0" smtClean="0"/>
              <a:t>Do not demonstrate the prosecutor’s personal opinion;</a:t>
            </a:r>
          </a:p>
          <a:p>
            <a:pPr lvl="1"/>
            <a:r>
              <a:rPr lang="en-US" dirty="0" smtClean="0"/>
              <a:t>Do not have language that obviates the presumption of innocence; and</a:t>
            </a:r>
          </a:p>
          <a:p>
            <a:pPr lvl="1"/>
            <a:r>
              <a:rPr lang="en-US" dirty="0" smtClean="0"/>
              <a:t>Do not misstate the applicable law</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32</a:t>
            </a:fld>
            <a:endParaRPr lang="en-US"/>
          </a:p>
        </p:txBody>
      </p:sp>
    </p:spTree>
    <p:extLst>
      <p:ext uri="{BB962C8B-B14F-4D97-AF65-F5344CB8AC3E}">
        <p14:creationId xmlns:p14="http://schemas.microsoft.com/office/powerpoint/2010/main" val="1559497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common bases for misconduct in using PowerPoint presentations</a:t>
            </a:r>
          </a:p>
          <a:p>
            <a:pPr lvl="1"/>
            <a:r>
              <a:rPr lang="en-US" dirty="0" smtClean="0"/>
              <a:t>Oversimplification of legal instructions</a:t>
            </a:r>
          </a:p>
          <a:p>
            <a:pPr lvl="1"/>
            <a:r>
              <a:rPr lang="en-US" dirty="0" smtClean="0"/>
              <a:t>Insertion of a prosecutor’s personal opinion</a:t>
            </a:r>
          </a:p>
          <a:p>
            <a:pPr lvl="1"/>
            <a:r>
              <a:rPr lang="en-US" dirty="0" smtClean="0"/>
              <a:t>Inclusion of materials not in evidence</a:t>
            </a:r>
          </a:p>
          <a:p>
            <a:pPr lvl="1"/>
            <a:r>
              <a:rPr lang="en-US" dirty="0" smtClean="0"/>
              <a:t>Improper comments on a defendant’s constitutional rights</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33</a:t>
            </a:fld>
            <a:endParaRPr lang="en-US"/>
          </a:p>
        </p:txBody>
      </p:sp>
    </p:spTree>
    <p:extLst>
      <p:ext uri="{BB962C8B-B14F-4D97-AF65-F5344CB8AC3E}">
        <p14:creationId xmlns:p14="http://schemas.microsoft.com/office/powerpoint/2010/main" val="875256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Frankie Alan Watters was charged with and convicted of possession of a stolen vehicle, grand larceny of a vehicle, and failure to stop on the signal of a police officer. The charges grew out of a crime spree in which Watters allegedly stole a car, got in a wreck, fled, stole another car, became involved in a high-speed chase, ditched the second car, ran into a store, and was finally arrested after being knocked to the ground and bitten several times in the leg by a police dog.</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35</a:t>
            </a:fld>
            <a:endParaRPr lang="en-US"/>
          </a:p>
        </p:txBody>
      </p:sp>
    </p:spTree>
    <p:extLst>
      <p:ext uri="{BB962C8B-B14F-4D97-AF65-F5344CB8AC3E}">
        <p14:creationId xmlns:p14="http://schemas.microsoft.com/office/powerpoint/2010/main" val="3948686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the k-9 in question.  This is my puppy, Trooper.</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36</a:t>
            </a:fld>
            <a:endParaRPr lang="en-US"/>
          </a:p>
        </p:txBody>
      </p:sp>
    </p:spTree>
    <p:extLst>
      <p:ext uri="{BB962C8B-B14F-4D97-AF65-F5344CB8AC3E}">
        <p14:creationId xmlns:p14="http://schemas.microsoft.com/office/powerpoint/2010/main" val="277145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prosecutor in a criminal case shall:</a:t>
            </a:r>
          </a:p>
          <a:p>
            <a:r>
              <a:rPr lang="en-US" dirty="0" smtClean="0"/>
              <a:t>      (a) Refrain from prosecuting a charge that the prosecutor knows is not supported by probable cause</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5</a:t>
            </a:fld>
            <a:endParaRPr lang="en-US"/>
          </a:p>
        </p:txBody>
      </p:sp>
    </p:spTree>
    <p:extLst>
      <p:ext uri="{BB962C8B-B14F-4D97-AF65-F5344CB8AC3E}">
        <p14:creationId xmlns:p14="http://schemas.microsoft.com/office/powerpoint/2010/main" val="138691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Here, the prosecutor orally declared that she would be asking the jurors to find Watters guilty. But the PowerPoint that accompanied her declaration displayed Watters's booking photograph with a pop-up that directly labeled him “GUILTY.” The Court determined that these are not just two different ways of saying the same thing. While the oral statement told the jurors that they could expect the prosecutor to ask for a guilty verdict at the end of the trial, the PowerPoint slide directly declared the defendant guilty.  </a:t>
            </a:r>
          </a:p>
          <a:p>
            <a:r>
              <a:rPr lang="en-US" sz="1300" dirty="0"/>
              <a:t> </a:t>
            </a:r>
          </a:p>
          <a:p>
            <a:r>
              <a:rPr lang="en-US" sz="1300" dirty="0"/>
              <a:t>The prosecution could not </a:t>
            </a:r>
            <a:r>
              <a:rPr lang="en-US" sz="1300" i="1" dirty="0"/>
              <a:t>orally</a:t>
            </a:r>
            <a:r>
              <a:rPr lang="en-US" sz="1300" dirty="0"/>
              <a:t> declare the defendant guilty in opening statement. Doing so would amount to improper argument and the expression of personal opinion on the defendant's guilt, which is forbidden.</a:t>
            </a:r>
          </a:p>
          <a:p>
            <a:r>
              <a:rPr lang="en-US" sz="1300" dirty="0"/>
              <a:t> </a:t>
            </a:r>
          </a:p>
          <a:p>
            <a:r>
              <a:rPr lang="en-US" sz="1300" dirty="0"/>
              <a:t>See Collier v. State, 101 Nev. 473, 480, 705 P.2d 1126, 1130 (1985) (a prosecutor should not express her personal opinion on the defendant's guilt; “[b]y stepping out of the prosecutor's role, which is to seek justice, and by invoking the authority of ... her own supposedly greater experience and knowledge, a prosecutor invites undue jury reliance on the conclusions personally endorsed by the prosecuting attorney”).</a:t>
            </a:r>
          </a:p>
          <a:p>
            <a:endParaRPr lang="en-US" dirty="0" smtClean="0"/>
          </a:p>
          <a:p>
            <a:pPr defTabSz="966612">
              <a:defRPr/>
            </a:pPr>
            <a:r>
              <a:rPr lang="en-US" sz="1300" dirty="0"/>
              <a:t>Ultimately, the Supreme Court determined that there was a question of whether the PowerPoint sequence deeming the defendant guilty affected the jury’s determination of guilt.  Accordingly, the conviction was reversed and remanded for a new trial.</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41</a:t>
            </a:fld>
            <a:endParaRPr lang="en-US"/>
          </a:p>
        </p:txBody>
      </p:sp>
    </p:spTree>
    <p:extLst>
      <p:ext uri="{BB962C8B-B14F-4D97-AF65-F5344CB8AC3E}">
        <p14:creationId xmlns:p14="http://schemas.microsoft.com/office/powerpoint/2010/main" val="159382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In its holding, the Court stressed the impact of visual aids on a jury, “[w]</a:t>
            </a:r>
            <a:r>
              <a:rPr lang="en-US" dirty="0" err="1" smtClean="0"/>
              <a:t>ith</a:t>
            </a:r>
            <a:r>
              <a:rPr lang="en-US" dirty="0" smtClean="0"/>
              <a:t> visual information, people believe what they see and will not step back and critically examine the conclusions they reach, unless they are explicitly motivated to do so.”</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42</a:t>
            </a:fld>
            <a:endParaRPr lang="en-US"/>
          </a:p>
        </p:txBody>
      </p:sp>
    </p:spTree>
    <p:extLst>
      <p:ext uri="{BB962C8B-B14F-4D97-AF65-F5344CB8AC3E}">
        <p14:creationId xmlns:p14="http://schemas.microsoft.com/office/powerpoint/2010/main" val="272430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that case, </a:t>
            </a:r>
            <a:r>
              <a:rPr lang="en-US" sz="1300" dirty="0" err="1"/>
              <a:t>Encarnacion</a:t>
            </a:r>
            <a:r>
              <a:rPr lang="en-US" sz="1300" dirty="0"/>
              <a:t> Salas was charged with the second degree murder of an individual who was described in court as Salas’s good friend. On the night of Lopez’s death, Salas had a knife he routinely carried in his backpack when he visited Lopez’s apartment, which the decedent shared with his mother. According to Salas, the pair went out on a balcony to smoke when Lopez attempted to make a sexual pass at Salas. After Salas yelled at him, Lopez attacked him with Salas’s own knife. A physical altercation ensued, with Lopez ending up with 15 knife wounds and dying on the kitchen floor. Salas claimed self-defense.</a:t>
            </a:r>
          </a:p>
          <a:p>
            <a:r>
              <a:rPr lang="en-US" sz="1300" dirty="0"/>
              <a:t> </a:t>
            </a:r>
          </a:p>
          <a:p>
            <a:endParaRPr lang="en-US" sz="1300" dirty="0"/>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44</a:t>
            </a:fld>
            <a:endParaRPr lang="en-US"/>
          </a:p>
        </p:txBody>
      </p:sp>
    </p:spTree>
    <p:extLst>
      <p:ext uri="{BB962C8B-B14F-4D97-AF65-F5344CB8AC3E}">
        <p14:creationId xmlns:p14="http://schemas.microsoft.com/office/powerpoint/2010/main" val="757154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At closing, the prosecutor displayed a 22-slide PowerPoint presentation, which had not been previously shared with the court or with the defendant’s counsel. </a:t>
            </a:r>
          </a:p>
          <a:p>
            <a:endParaRPr lang="en-US" sz="1300" dirty="0"/>
          </a:p>
          <a:p>
            <a:r>
              <a:rPr lang="en-US" sz="1300" dirty="0"/>
              <a:t>As a matter of best practices, it is always preferable to disclose your </a:t>
            </a:r>
            <a:r>
              <a:rPr lang="en-US" sz="1300" dirty="0" err="1"/>
              <a:t>powerpoint</a:t>
            </a:r>
            <a:r>
              <a:rPr lang="en-US" sz="1300" dirty="0"/>
              <a:t> used in opening or closing with opposing counsel and the court.  That way any objections can be dealt with outside the presence of the jury, which will lower any likelihood of a finding of misconduct.  This is a situation that you want to ask for permission, not forgiveness.  Which is exactly what we saw in the Allred case, that we discussed earlier.</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45</a:t>
            </a:fld>
            <a:endParaRPr lang="en-US"/>
          </a:p>
        </p:txBody>
      </p:sp>
    </p:spTree>
    <p:extLst>
      <p:ext uri="{BB962C8B-B14F-4D97-AF65-F5344CB8AC3E}">
        <p14:creationId xmlns:p14="http://schemas.microsoft.com/office/powerpoint/2010/main" val="2938311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slide contained two pictures. </a:t>
            </a:r>
          </a:p>
          <a:p>
            <a:endParaRPr lang="en-US" dirty="0" smtClean="0"/>
          </a:p>
          <a:p>
            <a:pPr lvl="1"/>
            <a:r>
              <a:rPr lang="en-US" dirty="0" smtClean="0"/>
              <a:t>The picture on the right was a picture of Lopez at an amusement park.  He was photographed crouched down in front of three characters dressed as Smurfs. A caption about the photo reads, “Jesse Lopez:  5’5.5”, Band leader, saxophone player, customer service representative.”  </a:t>
            </a:r>
          </a:p>
          <a:p>
            <a:pPr lvl="1"/>
            <a:endParaRPr lang="en-US" dirty="0" smtClean="0"/>
          </a:p>
          <a:p>
            <a:pPr lvl="1"/>
            <a:r>
              <a:rPr lang="en-US" dirty="0" smtClean="0"/>
              <a:t>The second picture is an unsmiling picture of Salas from his driver’s license. It is captioned “EJ Salas:  5’11”, Football player, fighter, outdoorsman.”  </a:t>
            </a:r>
          </a:p>
          <a:p>
            <a:pPr lvl="1"/>
            <a:endParaRPr lang="en-US" dirty="0" smtClean="0"/>
          </a:p>
          <a:p>
            <a:pPr lvl="1"/>
            <a:r>
              <a:rPr lang="en-US" dirty="0" smtClean="0"/>
              <a:t>The prosecutor claimed this was in an attempt to defeat the self-defense claim by highlighting the differences between the physical capabilities of the defendant and the deceased.  However, the prosecutor also failed to note that the two men weighed approximately the same.</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46</a:t>
            </a:fld>
            <a:endParaRPr lang="en-US"/>
          </a:p>
        </p:txBody>
      </p:sp>
    </p:spTree>
    <p:extLst>
      <p:ext uri="{BB962C8B-B14F-4D97-AF65-F5344CB8AC3E}">
        <p14:creationId xmlns:p14="http://schemas.microsoft.com/office/powerpoint/2010/main" val="3081232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slide used in closing,</a:t>
            </a:r>
            <a:r>
              <a:rPr lang="en-US" baseline="0" dirty="0" smtClean="0"/>
              <a:t> claiming to highlight the size difference, which would negate a claim of self-defense.</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47</a:t>
            </a:fld>
            <a:endParaRPr lang="en-US"/>
          </a:p>
        </p:txBody>
      </p:sp>
    </p:spTree>
    <p:extLst>
      <p:ext uri="{BB962C8B-B14F-4D97-AF65-F5344CB8AC3E}">
        <p14:creationId xmlns:p14="http://schemas.microsoft.com/office/powerpoint/2010/main" val="3335792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showing slides featuring multiple gruesome crime scene photos and photos of Lopez’s bloody body, the prosecutor ended his PowerPoint with a photo of the victim smiling and embracing a friend on a Ferris Wheel.  The prosecutor left that photo up for at</a:t>
            </a:r>
            <a:r>
              <a:rPr lang="en-US" baseline="0" dirty="0" smtClean="0"/>
              <a:t> least a minute while making the last of the closing arguments.</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48</a:t>
            </a:fld>
            <a:endParaRPr lang="en-US"/>
          </a:p>
        </p:txBody>
      </p:sp>
    </p:spTree>
    <p:extLst>
      <p:ext uri="{BB962C8B-B14F-4D97-AF65-F5344CB8AC3E}">
        <p14:creationId xmlns:p14="http://schemas.microsoft.com/office/powerpoint/2010/main" val="3979168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Closing argument provides an opportunity for counsel to summarize and highlight relevant evidence and argue reasonable inferences from the evidence. Multimedia tools such as PowerPoint presentations offer an effective and engaging method of communicating such information to the jury.  But a prosecutor’s freedom in using such tools is not without limits. Prosecutors have a “duty to ‘subdue courtroom zeal,’ not to add to it, in order to ensure the defendant receives a fair trial.”</a:t>
            </a:r>
          </a:p>
          <a:p>
            <a:endParaRPr lang="en-US" dirty="0" smtClean="0"/>
          </a:p>
          <a:p>
            <a:r>
              <a:rPr lang="en-US" sz="1300" dirty="0"/>
              <a:t>In evaluating the photos, the Court stated that it was not improper for the prosecutor to remind the jury that Salas was taller than Lopez. Relative size, strength, and age of the individuals involved is relevant in a self-defense case.  But if the purpose of the slide was to compare them in size, the photographs are not helpful. The photograph of Salas shows only his head. And the caption does not mention the fact that the two men were roughly equivalent in weight.</a:t>
            </a:r>
          </a:p>
          <a:p>
            <a:r>
              <a:rPr lang="en-US" sz="1300" dirty="0"/>
              <a:t> </a:t>
            </a:r>
          </a:p>
          <a:p>
            <a:r>
              <a:rPr lang="en-US" sz="1300" dirty="0"/>
              <a:t>The captions reinforce the visual contrast. They evoke high school stereotypes. Lopez was a musician, whereas Salas played football and was once in a fight club. Which type of person was more likely to initiate a fight?</a:t>
            </a:r>
          </a:p>
          <a:p>
            <a:endParaRPr lang="en-US" sz="1300" dirty="0"/>
          </a:p>
          <a:p>
            <a:r>
              <a:rPr lang="en-US" dirty="0" smtClean="0"/>
              <a:t>PowerPoint slides can be improper and prejudicial even if they do not number in the hundreds and do not shout “GUILTY </a:t>
            </a:r>
            <a:r>
              <a:rPr lang="en-US" dirty="0" err="1" smtClean="0"/>
              <a:t>GUILTY</a:t>
            </a:r>
            <a:r>
              <a:rPr lang="en-US" dirty="0" smtClean="0"/>
              <a:t> </a:t>
            </a:r>
            <a:r>
              <a:rPr lang="en-US" dirty="0" err="1" smtClean="0"/>
              <a:t>GUILTY</a:t>
            </a:r>
            <a:r>
              <a:rPr lang="en-US" dirty="0" smtClean="0"/>
              <a:t>!” in red letters. </a:t>
            </a:r>
          </a:p>
          <a:p>
            <a:endParaRPr lang="en-US" dirty="0" smtClean="0"/>
          </a:p>
          <a:p>
            <a:r>
              <a:rPr lang="en-US" dirty="0" smtClean="0"/>
              <a:t>The Washington Court concluded there was a substantial likelihood that the visual presentation prejudiced the defendant’s right to a trial in which his claim of self-defense and the alternative of manslaughter could be fairly considered, and ordered a new trial.</a:t>
            </a:r>
          </a:p>
          <a:p>
            <a:endParaRPr lang="en-US" sz="1300" dirty="0"/>
          </a:p>
          <a:p>
            <a:r>
              <a:rPr lang="en-US" sz="1300" dirty="0"/>
              <a:t> </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49</a:t>
            </a:fld>
            <a:endParaRPr lang="en-US"/>
          </a:p>
        </p:txBody>
      </p:sp>
    </p:spTree>
    <p:extLst>
      <p:ext uri="{BB962C8B-B14F-4D97-AF65-F5344CB8AC3E}">
        <p14:creationId xmlns:p14="http://schemas.microsoft.com/office/powerpoint/2010/main" val="3077490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t>Odies</a:t>
            </a:r>
            <a:r>
              <a:rPr lang="en-US" sz="1300" dirty="0"/>
              <a:t> Walker was convicted as an accomplice to first degree murder, first degree assault, first degree robbery, solicitation, and conspiracy. </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51</a:t>
            </a:fld>
            <a:endParaRPr lang="en-US"/>
          </a:p>
        </p:txBody>
      </p:sp>
    </p:spTree>
    <p:extLst>
      <p:ext uri="{BB962C8B-B14F-4D97-AF65-F5344CB8AC3E}">
        <p14:creationId xmlns:p14="http://schemas.microsoft.com/office/powerpoint/2010/main" val="3566089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primary question in this case is whether those convictions must be reversed in light of the PowerPoint presentation the prosecuting attorney used during closing argument. That presentation repeatedly expressed the prosecutor's personal opinion on guilt—over 100 of its approximately 250 slides were titled with the words “DEFENDANT WALKER GUILTY OF PREMEDITATED MURDER,” and one slide showed Walker's booking photograph altered with the words “GUILTY BEYOND A REASONABLE DOUBT,” which were superimposed over his face in bold red letters. </a:t>
            </a:r>
          </a:p>
          <a:p>
            <a:r>
              <a:rPr lang="en-US" sz="1300" dirty="0"/>
              <a:t> </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52</a:t>
            </a:fld>
            <a:endParaRPr lang="en-US"/>
          </a:p>
        </p:txBody>
      </p:sp>
    </p:spTree>
    <p:extLst>
      <p:ext uri="{BB962C8B-B14F-4D97-AF65-F5344CB8AC3E}">
        <p14:creationId xmlns:p14="http://schemas.microsoft.com/office/powerpoint/2010/main" val="347710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(b) Make reasonable efforts to assure that the accused has been advised of the right to, and the procedure for obtaining, counsel and has been given reasonable opportunity to obtain counsel;</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a:t>
            </a:fld>
            <a:endParaRPr lang="en-US"/>
          </a:p>
        </p:txBody>
      </p:sp>
    </p:spTree>
    <p:extLst>
      <p:ext uri="{BB962C8B-B14F-4D97-AF65-F5344CB8AC3E}">
        <p14:creationId xmlns:p14="http://schemas.microsoft.com/office/powerpoint/2010/main" val="211553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Several other slides included photographs that were admitted exhibits, but altered with captions, headings, and superimposed text. For example, one slide is a photograph of money seized by police with the heading “MONEY IS MORE IMPORTANT THAN HUMAN LIFE” even though there was never an allegation or evidence that the defendant, or anyone else involved, ever actually said those words.</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57</a:t>
            </a:fld>
            <a:endParaRPr lang="en-US"/>
          </a:p>
        </p:txBody>
      </p:sp>
    </p:spTree>
    <p:extLst>
      <p:ext uri="{BB962C8B-B14F-4D97-AF65-F5344CB8AC3E}">
        <p14:creationId xmlns:p14="http://schemas.microsoft.com/office/powerpoint/2010/main" val="524185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t>Odies</a:t>
            </a:r>
            <a:r>
              <a:rPr lang="en-US" sz="1300" dirty="0"/>
              <a:t> Walker was convicted as an accomplice to first degree murder, first degree assault, first degree robbery, solicitation, and conspiracy. The primary question in this case is whether those convictions must be reversed in light of the PowerPoint presentation the prosecuting attorney used during closing argument. That presentation repeatedly expressed the prosecutor's personal opinion on guilt—over 100 of its approximately 250 slides were headed with the words “DEFENDANT WALKER GUILTY OF PREMEDITATED MURDER,” and one slide showed Walker's booking photograph altered with the words “GUILTY BEYOND A REASONABLE DOUBT,” which were superimposed over his face in bold red letters. </a:t>
            </a:r>
          </a:p>
          <a:p>
            <a:r>
              <a:rPr lang="en-US" sz="1300" dirty="0"/>
              <a:t> </a:t>
            </a:r>
          </a:p>
          <a:p>
            <a:r>
              <a:rPr lang="en-US" sz="1300" dirty="0"/>
              <a:t>Several other slides include photographs that were admitted exhibits, but altered with captions, headings, and superimposed text. For example, one slide is a photograph of money seized by police with the heading “MONEY IS MORE IMPORTANT THAN HUMAN LIFE” even though there was never an allegation or evidence that the defendant, or anyone else involved, ever actually said those words.</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58</a:t>
            </a:fld>
            <a:endParaRPr lang="en-US"/>
          </a:p>
        </p:txBody>
      </p:sp>
    </p:spTree>
    <p:extLst>
      <p:ext uri="{BB962C8B-B14F-4D97-AF65-F5344CB8AC3E}">
        <p14:creationId xmlns:p14="http://schemas.microsoft.com/office/powerpoint/2010/main" val="2787478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Several other slides included photographs that were admitted exhibits, but altered with captions, headings, and superimposed text. For example, one slide is a photograph of money seized by police with the heading “MONEY IS MORE IMPORTANT THAN HUMAN LIFE” even though there was never an allegation or evidence that the defendant, or anyone else involved, ever actually said those words.</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59</a:t>
            </a:fld>
            <a:endParaRPr lang="en-US"/>
          </a:p>
        </p:txBody>
      </p:sp>
    </p:spTree>
    <p:extLst>
      <p:ext uri="{BB962C8B-B14F-4D97-AF65-F5344CB8AC3E}">
        <p14:creationId xmlns:p14="http://schemas.microsoft.com/office/powerpoint/2010/main" val="1040535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prosecutor also appealed to passion and prejudice by juxtaposing photographs of the victim with photographs of Walker and his family, some altered with the addition of inflammatory captions and superimposed text. While the prosecutor is entitled to draw the jury's attention to admitted evidence, those slides, as presented, served no legitimate purpose. Their prejudicial effect could not have been cured by a timely objection, and the court cannot conclude with any confidence that the defendant’s convictions were the result of a fair trial.</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60</a:t>
            </a:fld>
            <a:endParaRPr lang="en-US"/>
          </a:p>
        </p:txBody>
      </p:sp>
    </p:spTree>
    <p:extLst>
      <p:ext uri="{BB962C8B-B14F-4D97-AF65-F5344CB8AC3E}">
        <p14:creationId xmlns:p14="http://schemas.microsoft.com/office/powerpoint/2010/main" val="675090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prosecutor appealed to passion and prejudice by juxtaposing photographs of the victim with photographs of Walker and his family, some altered with the addition of inflammatory captions and superimposed text. </a:t>
            </a:r>
          </a:p>
          <a:p>
            <a:endParaRPr lang="en-US" dirty="0" smtClean="0"/>
          </a:p>
          <a:p>
            <a:r>
              <a:rPr lang="en-US" dirty="0" smtClean="0"/>
              <a:t>While the prosecutor is entitled to draw the jury's attention to admitted evidence, those slides, as presented, served no legitimate purpose. </a:t>
            </a:r>
          </a:p>
          <a:p>
            <a:endParaRPr lang="en-US" dirty="0" smtClean="0"/>
          </a:p>
          <a:p>
            <a:r>
              <a:rPr lang="en-US" dirty="0" smtClean="0"/>
              <a:t>Their prejudicial effect could not have been cured by a timely objection, and the court cannot conclude with any confidence that the defendant’s convictions were the result of a fair trial.</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61</a:t>
            </a:fld>
            <a:endParaRPr lang="en-US"/>
          </a:p>
        </p:txBody>
      </p:sp>
    </p:spTree>
    <p:extLst>
      <p:ext uri="{BB962C8B-B14F-4D97-AF65-F5344CB8AC3E}">
        <p14:creationId xmlns:p14="http://schemas.microsoft.com/office/powerpoint/2010/main" val="1803518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State v. Walter, the Missouri Court held that the act of digitally imposing the word “GUILTY” across the booking</a:t>
            </a:r>
            <a:r>
              <a:rPr lang="en-US" baseline="0" dirty="0" smtClean="0"/>
              <a:t> photo of the defendant was prejudicial.</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63</a:t>
            </a:fld>
            <a:endParaRPr lang="en-US"/>
          </a:p>
        </p:txBody>
      </p:sp>
    </p:spTree>
    <p:extLst>
      <p:ext uri="{BB962C8B-B14F-4D97-AF65-F5344CB8AC3E}">
        <p14:creationId xmlns:p14="http://schemas.microsoft.com/office/powerpoint/2010/main" val="1778458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State v. Mercer, the Ohio Court reviewed the trial court’s decision in a case in which the defendant was on trial for the rape of a child and gross imposition of a child younger than 13 years old.  In summarizing the state’s case, the prosecutor displayed a slide depicting a stick-figure man with horns holding the hand of a stick</a:t>
            </a:r>
            <a:r>
              <a:rPr lang="en-US" baseline="0" dirty="0" smtClean="0"/>
              <a:t> figure</a:t>
            </a:r>
            <a:r>
              <a:rPr lang="en-US" dirty="0" smtClean="0"/>
              <a:t> little girl. </a:t>
            </a:r>
          </a:p>
          <a:p>
            <a:endParaRPr lang="en-US" dirty="0" smtClean="0"/>
          </a:p>
          <a:p>
            <a:r>
              <a:rPr lang="en-US" dirty="0" smtClean="0"/>
              <a:t>The court agreed with the defendant that depicting the defendant as the devil was “egregious” and flagrantly overstepped “the bounds of professionalism and decorum.”</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64</a:t>
            </a:fld>
            <a:endParaRPr lang="en-US"/>
          </a:p>
        </p:txBody>
      </p:sp>
    </p:spTree>
    <p:extLst>
      <p:ext uri="{BB962C8B-B14F-4D97-AF65-F5344CB8AC3E}">
        <p14:creationId xmlns:p14="http://schemas.microsoft.com/office/powerpoint/2010/main" val="2425000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In</a:t>
            </a:r>
            <a:r>
              <a:rPr lang="en-US" baseline="0" dirty="0" smtClean="0"/>
              <a:t> State v. </a:t>
            </a:r>
            <a:r>
              <a:rPr lang="en-US" baseline="0" dirty="0" err="1" smtClean="0"/>
              <a:t>Reineke</a:t>
            </a:r>
            <a:r>
              <a:rPr lang="en-US" baseline="0" dirty="0" smtClean="0"/>
              <a:t>, the </a:t>
            </a:r>
            <a:r>
              <a:rPr lang="en-US" dirty="0" smtClean="0"/>
              <a:t>Oregon court found that the prosecutor’s slide presentation constituted a comment upon the defendant’s constitutional right to remain silent.</a:t>
            </a:r>
          </a:p>
          <a:p>
            <a:endParaRPr lang="en-US" dirty="0" smtClean="0"/>
          </a:p>
          <a:p>
            <a:r>
              <a:rPr lang="en-US" dirty="0" smtClean="0"/>
              <a:t>The Oregon Court of Appeals vacated a murder conviction, holding that a prosecutor’s PowerPoint presentation impermissibly commented on a Defendant’s invocation of his right to remain silent.</a:t>
            </a:r>
          </a:p>
          <a:p>
            <a:endParaRPr lang="en-US" dirty="0" smtClean="0"/>
          </a:p>
          <a:p>
            <a:r>
              <a:rPr lang="en-US" dirty="0" smtClean="0"/>
              <a:t>Michael </a:t>
            </a:r>
            <a:r>
              <a:rPr lang="en-US" dirty="0" err="1" smtClean="0"/>
              <a:t>Reineke</a:t>
            </a:r>
            <a:r>
              <a:rPr lang="en-US" dirty="0" smtClean="0"/>
              <a:t> called 911, requesting police and a coroner. When police arrived, they found </a:t>
            </a:r>
            <a:r>
              <a:rPr lang="en-US" dirty="0" err="1" smtClean="0"/>
              <a:t>Reineke’s</a:t>
            </a:r>
            <a:r>
              <a:rPr lang="en-US" dirty="0" smtClean="0"/>
              <a:t> mother, “lying in her kitchen with a pool of blood around her head and a phone cord around her neck.”</a:t>
            </a:r>
          </a:p>
          <a:p>
            <a:endParaRPr lang="en-US" dirty="0" smtClean="0"/>
          </a:p>
          <a:p>
            <a:r>
              <a:rPr lang="en-US" dirty="0" err="1" smtClean="0"/>
              <a:t>Reineke</a:t>
            </a:r>
            <a:r>
              <a:rPr lang="en-US" dirty="0" smtClean="0"/>
              <a:t> declined to talk and invoked his right to counsel. He was charged with murder and a jury trial was held.</a:t>
            </a:r>
          </a:p>
          <a:p>
            <a:endParaRPr lang="en-US" dirty="0" smtClean="0"/>
          </a:p>
          <a:p>
            <a:r>
              <a:rPr lang="en-US" dirty="0" smtClean="0"/>
              <a:t>During closing arguments, the prosecutor used a PowerPoint presentation that included three slides of </a:t>
            </a:r>
            <a:r>
              <a:rPr lang="en-US" dirty="0" err="1" smtClean="0"/>
              <a:t>Reineke’s</a:t>
            </a:r>
            <a:r>
              <a:rPr lang="en-US" dirty="0" smtClean="0"/>
              <a:t> photograph with the word “GUILTY” in large red capital letters underneath it. One of the slides listed four reasons the jury should find him guilty, including “His refusal to speak at the police station,” positioned directly beneath the word “GUILTY.”</a:t>
            </a:r>
          </a:p>
          <a:p>
            <a:endParaRPr lang="en-US" dirty="0" smtClean="0"/>
          </a:p>
          <a:p>
            <a:r>
              <a:rPr lang="en-US" dirty="0" smtClean="0"/>
              <a:t>When the prosecutor orally commented on </a:t>
            </a:r>
            <a:r>
              <a:rPr lang="en-US" dirty="0" err="1" smtClean="0"/>
              <a:t>Reineke’s</a:t>
            </a:r>
            <a:r>
              <a:rPr lang="en-US" dirty="0" smtClean="0"/>
              <a:t> refusal to speak to police, defense counsel objected but the trial court overruled the objection.</a:t>
            </a:r>
          </a:p>
          <a:p>
            <a:endParaRPr lang="en-US" dirty="0" smtClean="0"/>
          </a:p>
          <a:p>
            <a:r>
              <a:rPr lang="en-US" dirty="0" smtClean="0"/>
              <a:t>The prosecutor discussed each of her four reasons </a:t>
            </a:r>
            <a:r>
              <a:rPr lang="en-US" dirty="0" err="1" smtClean="0"/>
              <a:t>Reineke</a:t>
            </a:r>
            <a:r>
              <a:rPr lang="en-US" dirty="0" smtClean="0"/>
              <a:t> was guilty, repeatedly commenting on his refusal to speak to police. The court again overruled defense counsel’s objections to the comments and PowerPoint presentation.</a:t>
            </a:r>
          </a:p>
          <a:p>
            <a:endParaRPr lang="en-US" dirty="0" smtClean="0"/>
          </a:p>
          <a:p>
            <a:r>
              <a:rPr lang="en-US" dirty="0" smtClean="0"/>
              <a:t>“All told, in three separate frames of the PowerPoint presentation, the jury saw ‘His refusal to speak at the police station’ with an arrow pointing to ‘GUILTY.’”</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65</a:t>
            </a:fld>
            <a:endParaRPr lang="en-US"/>
          </a:p>
        </p:txBody>
      </p:sp>
    </p:spTree>
    <p:extLst>
      <p:ext uri="{BB962C8B-B14F-4D97-AF65-F5344CB8AC3E}">
        <p14:creationId xmlns:p14="http://schemas.microsoft.com/office/powerpoint/2010/main" val="2071047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a demonstrative aid in closing argument must correctly state the law and must correctly summarize evidence admitted during trial.</a:t>
            </a:r>
          </a:p>
          <a:p>
            <a:endParaRPr lang="en-US" dirty="0" smtClean="0"/>
          </a:p>
          <a:p>
            <a:r>
              <a:rPr lang="en-US" dirty="0" smtClean="0"/>
              <a:t>Misrepresenting evidence during closing is prosecutorial misconduct constituting reversible error.</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68</a:t>
            </a:fld>
            <a:endParaRPr lang="en-US"/>
          </a:p>
        </p:txBody>
      </p:sp>
    </p:spTree>
    <p:extLst>
      <p:ext uri="{BB962C8B-B14F-4D97-AF65-F5344CB8AC3E}">
        <p14:creationId xmlns:p14="http://schemas.microsoft.com/office/powerpoint/2010/main" val="2883326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Alexander Sevier was convicted of burglarizing two separate businesses, wherein he utilized a firearm to detain and rob one victim and attempt to rob two others. The district court adjudicated Sevier as a violent habitual criminal with respect to three of the convictions and as a large habitual criminal with respect to the remaining convictions, imposing an aggregate sentence of life in prison with the possibility of parole after 12 years.</a:t>
            </a:r>
          </a:p>
          <a:p>
            <a:endParaRPr lang="en-US" dirty="0" smtClean="0"/>
          </a:p>
          <a:p>
            <a:r>
              <a:rPr lang="en-US" dirty="0" smtClean="0"/>
              <a:t>Sevier challenged his conviction claiming prosecutorial misconduct</a:t>
            </a:r>
            <a:r>
              <a:rPr lang="en-US" baseline="0" dirty="0" smtClean="0"/>
              <a:t> in misstating DNA evidence during closing.</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69</a:t>
            </a:fld>
            <a:endParaRPr lang="en-US"/>
          </a:p>
        </p:txBody>
      </p:sp>
    </p:spTree>
    <p:extLst>
      <p:ext uri="{BB962C8B-B14F-4D97-AF65-F5344CB8AC3E}">
        <p14:creationId xmlns:p14="http://schemas.microsoft.com/office/powerpoint/2010/main" val="139807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(c) Not seek to obtain from an unrepresented accused a waiver of important pretrial rights, such as the right to a preliminary hearing;</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a:t>
            </a:fld>
            <a:endParaRPr lang="en-US"/>
          </a:p>
        </p:txBody>
      </p:sp>
    </p:spTree>
    <p:extLst>
      <p:ext uri="{BB962C8B-B14F-4D97-AF65-F5344CB8AC3E}">
        <p14:creationId xmlns:p14="http://schemas.microsoft.com/office/powerpoint/2010/main" val="2573715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During one of the burglaries, the perpetrator covered his face with three layers of clothing—a maroon scarf; a red, white, and pink-striped scarf; and a blue skirt. The State’s DNA expert testified that each of these items contained a mixture profile of DNA but that a major DNA contributor could be identified only from the DNA obtained from the skirt, which matched Sevier. As to the two scarves, however, the expert testified that the DNA analysis was inconclusive. The expert reiterated this conclusion multiple times, once stating, “[f]or these particular two items, no major contributor could have been conclusively determined,” and another time testifying, “for those two [scarves], the data was just so complex, and there was way too much information there for me to apply any of our deconvolution or unraveling of that profile to see if a major contributor could be there.”</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70</a:t>
            </a:fld>
            <a:endParaRPr lang="en-US"/>
          </a:p>
        </p:txBody>
      </p:sp>
    </p:spTree>
    <p:extLst>
      <p:ext uri="{BB962C8B-B14F-4D97-AF65-F5344CB8AC3E}">
        <p14:creationId xmlns:p14="http://schemas.microsoft.com/office/powerpoint/2010/main" val="2111861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Despite the conclusions of the state’s expert, the prosecutor argued during closing “I’ve prepared a demonstrative aid that I’m going to use which combines the mixture profiles of the scarf — the striped scarf and the maroon scarf next to the defendant’s known profile. He’s not excluded from these mixtures because all of the numbers present in his known profile are contained within that mixture. </a:t>
            </a:r>
            <a:r>
              <a:rPr lang="en-US" smtClean="0"/>
              <a:t>The defendant’s DNA was on all three of those items.”</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71</a:t>
            </a:fld>
            <a:endParaRPr lang="en-US"/>
          </a:p>
        </p:txBody>
      </p:sp>
    </p:spTree>
    <p:extLst>
      <p:ext uri="{BB962C8B-B14F-4D97-AF65-F5344CB8AC3E}">
        <p14:creationId xmlns:p14="http://schemas.microsoft.com/office/powerpoint/2010/main" val="1371902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The Court held that State misrepresented the DNA evidence by both incorrectly characterizing it as non-exclusion evidence, rather than inconclusive, and in directly contradicting its expert’s testimony as to the analysis of the DNA on the two scarves, which was clearly improper.</a:t>
            </a:r>
          </a:p>
          <a:p>
            <a:endParaRPr lang="en-US" dirty="0" smtClean="0"/>
          </a:p>
          <a:p>
            <a:r>
              <a:rPr lang="en-US" dirty="0" smtClean="0"/>
              <a:t>The Court also held that it was further improper for</a:t>
            </a:r>
            <a:r>
              <a:rPr lang="en-US" baseline="0" dirty="0" smtClean="0"/>
              <a:t> the State to reinforce its intentional misrepresentation with a demonstrative aid during closing, circling numbers for the jury, and then state that the defendant’s DNA was present on both scarves, when that was in direct contradiction with the expert’s testimony.</a:t>
            </a:r>
          </a:p>
          <a:p>
            <a:endParaRPr lang="en-US" baseline="0" dirty="0" smtClean="0"/>
          </a:p>
          <a:p>
            <a:pPr defTabSz="966612"/>
            <a:r>
              <a:rPr lang="en-US" smtClean="0"/>
              <a:t>The Court also considered the nature of the evidence that the State misrepresented – DNA evidence, which is highly revered and relied upon by juries as it provides powerful new evidence unlike anything known before.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72</a:t>
            </a:fld>
            <a:endParaRPr lang="en-US"/>
          </a:p>
        </p:txBody>
      </p:sp>
    </p:spTree>
    <p:extLst>
      <p:ext uri="{BB962C8B-B14F-4D97-AF65-F5344CB8AC3E}">
        <p14:creationId xmlns:p14="http://schemas.microsoft.com/office/powerpoint/2010/main" val="246190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Reiterating the “fundamental legal and ethical rule” that the State may not argue facts not in evidence</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73</a:t>
            </a:fld>
            <a:endParaRPr lang="en-US"/>
          </a:p>
        </p:txBody>
      </p:sp>
    </p:spTree>
    <p:extLst>
      <p:ext uri="{BB962C8B-B14F-4D97-AF65-F5344CB8AC3E}">
        <p14:creationId xmlns:p14="http://schemas.microsoft.com/office/powerpoint/2010/main" val="32267621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Concluding that it is clearly improper for the prosecutor to transform into an unsworn witness during final argument</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74</a:t>
            </a:fld>
            <a:endParaRPr lang="en-US"/>
          </a:p>
        </p:txBody>
      </p:sp>
    </p:spTree>
    <p:extLst>
      <p:ext uri="{BB962C8B-B14F-4D97-AF65-F5344CB8AC3E}">
        <p14:creationId xmlns:p14="http://schemas.microsoft.com/office/powerpoint/2010/main" val="14468008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Reversing a criminal conviction based on a prosecutor’s persistence in repeating an improper remark regarding facts not in evidence</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75</a:t>
            </a:fld>
            <a:endParaRPr lang="en-US"/>
          </a:p>
        </p:txBody>
      </p:sp>
    </p:spTree>
    <p:extLst>
      <p:ext uri="{BB962C8B-B14F-4D97-AF65-F5344CB8AC3E}">
        <p14:creationId xmlns:p14="http://schemas.microsoft.com/office/powerpoint/2010/main" val="1115782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Reversal of conviction</a:t>
            </a:r>
          </a:p>
          <a:p>
            <a:r>
              <a:rPr lang="en-US" dirty="0" smtClean="0"/>
              <a:t>Dismissal of charges</a:t>
            </a:r>
          </a:p>
          <a:p>
            <a:r>
              <a:rPr lang="en-US" dirty="0" smtClean="0"/>
              <a:t>Disciplinary sanctions</a:t>
            </a:r>
          </a:p>
          <a:p>
            <a:r>
              <a:rPr lang="en-US" dirty="0" smtClean="0"/>
              <a:t>Monetary damages</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77</a:t>
            </a:fld>
            <a:endParaRPr lang="en-US"/>
          </a:p>
        </p:txBody>
      </p:sp>
    </p:spTree>
    <p:extLst>
      <p:ext uri="{BB962C8B-B14F-4D97-AF65-F5344CB8AC3E}">
        <p14:creationId xmlns:p14="http://schemas.microsoft.com/office/powerpoint/2010/main" val="16925190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The Defense’s theory of the case was that she had killed her father in self-defense and/or as a result of temporary insanity. The day after the discovery of Ralph Sparks' body, and subsequent to the defendant’s initial denial of any involvement in the homicide, the defendant confessed to killing her father in self-defense. She then gave a statement to the police, which was consistent with her later testimony at trial. She testified to her father's acts of physical and sexual abuse which began when she was just eight years old.</a:t>
            </a:r>
          </a:p>
          <a:p>
            <a:pPr defTabSz="966612"/>
            <a:endParaRPr lang="en-US" dirty="0" smtClean="0"/>
          </a:p>
          <a:p>
            <a:pPr defTabSz="966612"/>
            <a:r>
              <a:rPr lang="en-US" dirty="0" smtClean="0"/>
              <a:t>She</a:t>
            </a:r>
            <a:r>
              <a:rPr lang="en-US" baseline="0" dirty="0" smtClean="0"/>
              <a:t> further testified that o</a:t>
            </a:r>
            <a:r>
              <a:rPr lang="en-US" dirty="0" smtClean="0"/>
              <a:t>n Saturday, March 2, her father broke through her bedroom door with gun in hand, but the defendant was able to defend herself.  The following day, she was waiting for her father to come home so that he could drive her to work. When he arrived he was drunk and entered her bedroom carrying the gun. He put the gun to her head, he held her down and ordered her to undress, threatening to "blow [her] head off" if she did not comply. She testified that they wrestled to the floor where her father hit her in the face with the gun. She, however, was able to run to the living room, but her father pursued her, cocked the gun (which he had done before), and threatened to kill her if she did not return to the bedroom.</a:t>
            </a:r>
          </a:p>
          <a:p>
            <a:pPr defTabSz="966612"/>
            <a:endParaRPr lang="en-US" dirty="0" smtClean="0"/>
          </a:p>
          <a:p>
            <a:pPr defTabSz="966612"/>
            <a:r>
              <a:rPr lang="en-US" dirty="0" smtClean="0"/>
              <a:t>In response, the defendant claimed she</a:t>
            </a:r>
            <a:r>
              <a:rPr lang="en-US" baseline="0" dirty="0" smtClean="0"/>
              <a:t> </a:t>
            </a:r>
            <a:r>
              <a:rPr lang="en-US" dirty="0" smtClean="0"/>
              <a:t>picked up a tire iron which was leaning against a nearby chair</a:t>
            </a:r>
            <a:r>
              <a:rPr lang="en-US" baseline="0" dirty="0" smtClean="0"/>
              <a:t> and hit him in the head with it.  While he was on the floor, she picked up the gun he had dropped in the hallway, and hid it in a closet.</a:t>
            </a:r>
            <a:endParaRPr lang="en-US" dirty="0" smtClean="0"/>
          </a:p>
          <a:p>
            <a:pPr defTabSz="966612"/>
            <a:endParaRPr lang="en-US" dirty="0" smtClean="0"/>
          </a:p>
          <a:p>
            <a:pPr defTabSz="966612"/>
            <a:endParaRPr lang="en-US" dirty="0" smtClean="0"/>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79</a:t>
            </a:fld>
            <a:endParaRPr lang="en-US"/>
          </a:p>
        </p:txBody>
      </p:sp>
    </p:spTree>
    <p:extLst>
      <p:ext uri="{BB962C8B-B14F-4D97-AF65-F5344CB8AC3E}">
        <p14:creationId xmlns:p14="http://schemas.microsoft.com/office/powerpoint/2010/main" val="369961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After the shooting, the police found a loaded gun at the crime scene in the master bedroom closet.  The police visually examined the gun, the gun was booked into evidence, but no testing was performed on the gun.  Then, weeks later, police released the gun to the victim’s son.  The gun was re-booked into evidence 6 months later.  This broke</a:t>
            </a:r>
            <a:r>
              <a:rPr lang="en-US" baseline="0" dirty="0" smtClean="0"/>
              <a:t> the chain of custody.</a:t>
            </a:r>
            <a:endParaRPr lang="en-US" dirty="0" smtClean="0"/>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80</a:t>
            </a:fld>
            <a:endParaRPr lang="en-US"/>
          </a:p>
        </p:txBody>
      </p:sp>
    </p:spTree>
    <p:extLst>
      <p:ext uri="{BB962C8B-B14F-4D97-AF65-F5344CB8AC3E}">
        <p14:creationId xmlns:p14="http://schemas.microsoft.com/office/powerpoint/2010/main" val="28605364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A conviction may be reversed when the State loses evidence if (1) the defendant is prejudiced by the loss or, (2) the evidence was “lost” in bad faith by the government.</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81</a:t>
            </a:fld>
            <a:endParaRPr lang="en-US"/>
          </a:p>
        </p:txBody>
      </p:sp>
    </p:spTree>
    <p:extLst>
      <p:ext uri="{BB962C8B-B14F-4D97-AF65-F5344CB8AC3E}">
        <p14:creationId xmlns:p14="http://schemas.microsoft.com/office/powerpoint/2010/main" val="425114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spcBef>
                <a:spcPct val="20000"/>
              </a:spcBef>
              <a:spcAft>
                <a:spcPts val="634"/>
              </a:spcAft>
              <a:buClr>
                <a:srgbClr val="4590B8"/>
              </a:buClr>
              <a:buSzPct val="92000"/>
            </a:pPr>
            <a:r>
              <a:rPr lang="en-US" sz="2100" dirty="0">
                <a:solidFill>
                  <a:srgbClr val="3D3D3D"/>
                </a:solidFill>
                <a:latin typeface="Gill Sans MT" panose="020B0502020104020203"/>
              </a:rPr>
              <a:t>(d) 	Make timely disclosure to the defense of all evidence or information known to the prosecutor that 		tends to negate the guilt of the accused or mitigates the offense, and, in connection with 					sentencing, disclose to the defense and to the tribunal all unprivileged mitigating information 				known to the prosecutor, except when the prosecutor is relieved of this responsibility by a 				protective order of the tribunal;</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8</a:t>
            </a:fld>
            <a:endParaRPr lang="en-US"/>
          </a:p>
        </p:txBody>
      </p:sp>
    </p:spTree>
    <p:extLst>
      <p:ext uri="{BB962C8B-B14F-4D97-AF65-F5344CB8AC3E}">
        <p14:creationId xmlns:p14="http://schemas.microsoft.com/office/powerpoint/2010/main" val="812328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Nevada Supreme Court determined that Blood, hair, or fingerprints if found on the weapon would have been critical, corroborative evidence supporting the defendant’s testimony that the shooting was in self-defense.  </a:t>
            </a:r>
          </a:p>
          <a:p>
            <a:endParaRPr lang="en-US" sz="1300" dirty="0"/>
          </a:p>
          <a:p>
            <a:r>
              <a:rPr lang="en-US" sz="1300" dirty="0"/>
              <a:t>This is especially true where the prosecutor stated both during opening and closing, that the lack of blood and fingerprints on the gun affirmatively demonstrated that the gun was not used and could not support a theory of self-defense.</a:t>
            </a:r>
          </a:p>
        </p:txBody>
      </p:sp>
      <p:sp>
        <p:nvSpPr>
          <p:cNvPr id="4" name="Slide Number Placeholder 3"/>
          <p:cNvSpPr>
            <a:spLocks noGrp="1"/>
          </p:cNvSpPr>
          <p:nvPr>
            <p:ph type="sldNum" sz="quarter" idx="10"/>
          </p:nvPr>
        </p:nvSpPr>
        <p:spPr/>
        <p:txBody>
          <a:bodyPr/>
          <a:lstStyle/>
          <a:p>
            <a:fld id="{C7C14749-569A-4603-916F-329A8C9640A8}" type="slidenum">
              <a:rPr lang="en-US" smtClean="0"/>
              <a:t>82</a:t>
            </a:fld>
            <a:endParaRPr lang="en-US"/>
          </a:p>
        </p:txBody>
      </p:sp>
    </p:spTree>
    <p:extLst>
      <p:ext uri="{BB962C8B-B14F-4D97-AF65-F5344CB8AC3E}">
        <p14:creationId xmlns:p14="http://schemas.microsoft.com/office/powerpoint/2010/main" val="3309927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Ultimately, the Nevada Supreme Court determined, not only would the loss of such evidence be prejudicial, but the State buttressed its case by the absence of that evidence. As the State's action cannot be corrected, the Court held that the conviction must be reversed, all charges dismissed, and the defendant could not be retried.</a:t>
            </a:r>
          </a:p>
          <a:p>
            <a:r>
              <a:rPr lang="en-US" sz="1300" dirty="0"/>
              <a:t> </a:t>
            </a:r>
          </a:p>
          <a:p>
            <a:endParaRPr lang="en-US" sz="1300" dirty="0"/>
          </a:p>
        </p:txBody>
      </p:sp>
      <p:sp>
        <p:nvSpPr>
          <p:cNvPr id="4" name="Slide Number Placeholder 3"/>
          <p:cNvSpPr>
            <a:spLocks noGrp="1"/>
          </p:cNvSpPr>
          <p:nvPr>
            <p:ph type="sldNum" sz="quarter" idx="10"/>
          </p:nvPr>
        </p:nvSpPr>
        <p:spPr/>
        <p:txBody>
          <a:bodyPr/>
          <a:lstStyle/>
          <a:p>
            <a:fld id="{C7C14749-569A-4603-916F-329A8C9640A8}" type="slidenum">
              <a:rPr lang="en-US" smtClean="0"/>
              <a:t>83</a:t>
            </a:fld>
            <a:endParaRPr lang="en-US"/>
          </a:p>
        </p:txBody>
      </p:sp>
    </p:spTree>
    <p:extLst>
      <p:ext uri="{BB962C8B-B14F-4D97-AF65-F5344CB8AC3E}">
        <p14:creationId xmlns:p14="http://schemas.microsoft.com/office/powerpoint/2010/main" val="4632549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previously went through this case as an example of using a demonstrative exhibit to misstate evidence.</a:t>
            </a:r>
          </a:p>
          <a:p>
            <a:endParaRPr lang="en-US" dirty="0" smtClean="0"/>
          </a:p>
          <a:p>
            <a:r>
              <a:rPr lang="en-US" dirty="0" smtClean="0"/>
              <a:t>In its</a:t>
            </a:r>
            <a:r>
              <a:rPr lang="en-US" baseline="0" dirty="0" smtClean="0"/>
              <a:t> decision, the Nevada Supreme Court reversed the conviction.  The Court also made the determination to refer that prosecutor to the State Bar for investigation of possible attorney misconduct.</a:t>
            </a:r>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85</a:t>
            </a:fld>
            <a:endParaRPr lang="en-US"/>
          </a:p>
        </p:txBody>
      </p:sp>
    </p:spTree>
    <p:extLst>
      <p:ext uri="{BB962C8B-B14F-4D97-AF65-F5344CB8AC3E}">
        <p14:creationId xmlns:p14="http://schemas.microsoft.com/office/powerpoint/2010/main" val="29921023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misdemeanor DUI trial, the defense attorney requested records pertaining to the arresting officer’s disciplinary history.  </a:t>
            </a:r>
          </a:p>
          <a:p>
            <a:endParaRPr lang="en-US" dirty="0" smtClean="0"/>
          </a:p>
          <a:p>
            <a:r>
              <a:rPr lang="en-US" dirty="0" smtClean="0"/>
              <a:t>The prosecutor refused to turn the information over, and even after a court order compelling the production of the records, the prosecutor refused to do so without a protective order and producing the records under seal.</a:t>
            </a:r>
          </a:p>
          <a:p>
            <a:endParaRPr lang="en-US" dirty="0" smtClean="0"/>
          </a:p>
          <a:p>
            <a:r>
              <a:rPr lang="en-US" dirty="0" smtClean="0"/>
              <a:t>The judge issued a $500 sanction against the District Attorney’s Office for failure to produce records in compliance with the Court’s order.  The judge also precluded the officer’s testimony at trial.</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87</a:t>
            </a:fld>
            <a:endParaRPr lang="en-US"/>
          </a:p>
        </p:txBody>
      </p:sp>
    </p:spTree>
    <p:extLst>
      <p:ext uri="{BB962C8B-B14F-4D97-AF65-F5344CB8AC3E}">
        <p14:creationId xmlns:p14="http://schemas.microsoft.com/office/powerpoint/2010/main" val="8727793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two separate trials, and two appeals, the defendant was deemed to be legally innocent of sexual assault charges.  The charge of assault was also dismissed based on prosecutorial misconduct.</a:t>
            </a:r>
          </a:p>
          <a:p>
            <a:endParaRPr lang="en-US" dirty="0" smtClean="0"/>
          </a:p>
          <a:p>
            <a:r>
              <a:rPr lang="en-US" dirty="0" smtClean="0"/>
              <a:t>Six years after the original arrest, the prosecutor in Filler’s cases admitted to the Maine Supreme Court that she violated the rules of professional conduct during the 2009 criminal trial by withholding exculpatory evidence.</a:t>
            </a:r>
          </a:p>
          <a:p>
            <a:endParaRPr lang="en-US" dirty="0" smtClean="0"/>
          </a:p>
          <a:p>
            <a:r>
              <a:rPr lang="en-US" dirty="0" smtClean="0"/>
              <a:t>The prosecutor was suspended from the practice of law.</a:t>
            </a:r>
          </a:p>
          <a:p>
            <a:endParaRPr lang="en-US" dirty="0" smtClean="0"/>
          </a:p>
          <a:p>
            <a:r>
              <a:rPr lang="en-US" dirty="0" smtClean="0"/>
              <a:t>The defendant later filed a civil action against the DA’s Office and the Police Department claiming wrongful prosecution.  The State settled for $375,000.</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88</a:t>
            </a:fld>
            <a:endParaRPr lang="en-US"/>
          </a:p>
        </p:txBody>
      </p:sp>
    </p:spTree>
    <p:extLst>
      <p:ext uri="{BB962C8B-B14F-4D97-AF65-F5344CB8AC3E}">
        <p14:creationId xmlns:p14="http://schemas.microsoft.com/office/powerpoint/2010/main" val="202273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Not subpoena a lawyer in a grand jury or other criminal proceeding to present evidence about a 			past or present client unless the prosecutor reasonably believes:</a:t>
            </a:r>
          </a:p>
          <a:p>
            <a:r>
              <a:rPr lang="en-US" dirty="0" smtClean="0"/>
              <a:t>             (1) The information sought is not protected from disclosure by any applicable privilege;</a:t>
            </a:r>
          </a:p>
          <a:p>
            <a:r>
              <a:rPr lang="en-US" dirty="0" smtClean="0"/>
              <a:t>             (2) The evidence sought is essential to the successful completion of an ongoing investigation or 				prosecution; and</a:t>
            </a:r>
          </a:p>
          <a:p>
            <a:r>
              <a:rPr lang="en-US" dirty="0" smtClean="0"/>
              <a:t>             (3) There is no other feasible alternative to obtain the information;</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9</a:t>
            </a:fld>
            <a:endParaRPr lang="en-US"/>
          </a:p>
        </p:txBody>
      </p:sp>
    </p:spTree>
    <p:extLst>
      <p:ext uri="{BB962C8B-B14F-4D97-AF65-F5344CB8AC3E}">
        <p14:creationId xmlns:p14="http://schemas.microsoft.com/office/powerpoint/2010/main" val="337059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(f) 	Except for statements that are necessary to inform the public of the nature and extent of the 		prosecutor’s action and that serve a legitimate law enforcement purpose, refrain from making 		extrajudicial comments that have a substantial likelihood of heightening public condemnation of the 		accused and exercise reasonable care to prevent investigators, law enforcement personnel, 		employees or other persons assisting or associated with the prosecutor in a criminal case from 		making an extrajudicial statement that the prosecutor would be prohibited from making under 		Rule 3.6 or this Rule.</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10</a:t>
            </a:fld>
            <a:endParaRPr lang="en-US"/>
          </a:p>
        </p:txBody>
      </p:sp>
    </p:spTree>
    <p:extLst>
      <p:ext uri="{BB962C8B-B14F-4D97-AF65-F5344CB8AC3E}">
        <p14:creationId xmlns:p14="http://schemas.microsoft.com/office/powerpoint/2010/main" val="51461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Nevada follows the two-step analysis of US v. Harlow</a:t>
            </a:r>
          </a:p>
          <a:p>
            <a:endParaRPr lang="en-US" dirty="0" smtClean="0"/>
          </a:p>
          <a:p>
            <a:r>
              <a:rPr lang="en-US" dirty="0" smtClean="0"/>
              <a:t>First, the Court determines whether the prosecutor’s conduct was improper.</a:t>
            </a:r>
          </a:p>
          <a:p>
            <a:endParaRPr lang="en-US" dirty="0" smtClean="0"/>
          </a:p>
          <a:p>
            <a:r>
              <a:rPr lang="en-US" dirty="0" smtClean="0"/>
              <a:t>Second, if the conduct was improper, the Court must determine whether the improper conduct warrants reversal.</a:t>
            </a:r>
          </a:p>
          <a:p>
            <a:endParaRPr lang="en-US" dirty="0" smtClean="0"/>
          </a:p>
          <a:p>
            <a:r>
              <a:rPr lang="en-US" dirty="0" smtClean="0"/>
              <a:t>With respect to the second step, the Court will not reverse a conviction based on prosecutorial misconduct if it was harmless error.</a:t>
            </a:r>
          </a:p>
          <a:p>
            <a:endParaRPr lang="en-US" dirty="0"/>
          </a:p>
        </p:txBody>
      </p:sp>
      <p:sp>
        <p:nvSpPr>
          <p:cNvPr id="4" name="Slide Number Placeholder 3"/>
          <p:cNvSpPr>
            <a:spLocks noGrp="1"/>
          </p:cNvSpPr>
          <p:nvPr>
            <p:ph type="sldNum" sz="quarter" idx="10"/>
          </p:nvPr>
        </p:nvSpPr>
        <p:spPr/>
        <p:txBody>
          <a:bodyPr/>
          <a:lstStyle/>
          <a:p>
            <a:fld id="{C7C14749-569A-4603-916F-329A8C9640A8}" type="slidenum">
              <a:rPr lang="en-US" smtClean="0"/>
              <a:t>11</a:t>
            </a:fld>
            <a:endParaRPr lang="en-US"/>
          </a:p>
        </p:txBody>
      </p:sp>
    </p:spTree>
    <p:extLst>
      <p:ext uri="{BB962C8B-B14F-4D97-AF65-F5344CB8AC3E}">
        <p14:creationId xmlns:p14="http://schemas.microsoft.com/office/powerpoint/2010/main" val="299216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Technology and demonstratives in jury trials: how to avoid prosecutorial misconduct</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Theresa m. </a:t>
            </a:r>
            <a:r>
              <a:rPr lang="en-US" dirty="0" err="1" smtClean="0"/>
              <a:t>haar</a:t>
            </a:r>
            <a:endParaRPr lang="en-US" dirty="0" smtClean="0"/>
          </a:p>
          <a:p>
            <a:r>
              <a:rPr lang="en-US" dirty="0" smtClean="0"/>
              <a:t>Special assistant attorney general</a:t>
            </a:r>
            <a:endParaRPr lang="en-US" dirty="0"/>
          </a:p>
        </p:txBody>
      </p:sp>
    </p:spTree>
    <p:extLst>
      <p:ext uri="{BB962C8B-B14F-4D97-AF65-F5344CB8AC3E}">
        <p14:creationId xmlns:p14="http://schemas.microsoft.com/office/powerpoint/2010/main" val="2314151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Nevada Rule of Professional </a:t>
            </a:r>
            <a:br>
              <a:rPr lang="en-US" dirty="0"/>
            </a:br>
            <a:r>
              <a:rPr lang="en-US" dirty="0"/>
              <a:t>Conduct 3.8 </a:t>
            </a:r>
          </a:p>
        </p:txBody>
      </p:sp>
      <p:sp>
        <p:nvSpPr>
          <p:cNvPr id="3" name="Content Placeholder 2"/>
          <p:cNvSpPr>
            <a:spLocks noGrp="1"/>
          </p:cNvSpPr>
          <p:nvPr>
            <p:ph idx="1"/>
          </p:nvPr>
        </p:nvSpPr>
        <p:spPr/>
        <p:txBody>
          <a:bodyPr>
            <a:normAutofit/>
          </a:bodyPr>
          <a:lstStyle/>
          <a:p>
            <a:pPr marL="0" indent="0">
              <a:buNone/>
            </a:pPr>
            <a:r>
              <a:rPr lang="en-US" dirty="0"/>
              <a:t>The prosecutor in a criminal case shall</a:t>
            </a:r>
            <a:r>
              <a:rPr lang="en-US" dirty="0" smtClean="0"/>
              <a:t>:</a:t>
            </a:r>
          </a:p>
          <a:p>
            <a:pPr marL="0" indent="0">
              <a:buNone/>
            </a:pPr>
            <a:r>
              <a:rPr lang="en-US" dirty="0" smtClean="0"/>
              <a:t>      </a:t>
            </a:r>
            <a:r>
              <a:rPr lang="en-US" dirty="0"/>
              <a:t>(f) </a:t>
            </a:r>
            <a:r>
              <a:rPr lang="en-US" dirty="0" smtClean="0"/>
              <a:t>	Except </a:t>
            </a:r>
            <a:r>
              <a:rPr lang="en-US" dirty="0"/>
              <a:t>for statements that are necessary to inform the public of the nature and extent of the </a:t>
            </a:r>
            <a:r>
              <a:rPr lang="en-US" dirty="0" smtClean="0"/>
              <a:t>			prosecutor’s </a:t>
            </a:r>
            <a:r>
              <a:rPr lang="en-US" dirty="0"/>
              <a:t>action and that serve a legitimate law enforcement purpose, refrain from making </a:t>
            </a:r>
            <a:r>
              <a:rPr lang="en-US" dirty="0" smtClean="0"/>
              <a:t>			extrajudicial </a:t>
            </a:r>
            <a:r>
              <a:rPr lang="en-US" dirty="0"/>
              <a:t>comments that have a substantial likelihood of heightening public condemnation of the </a:t>
            </a:r>
            <a:r>
              <a:rPr lang="en-US" dirty="0" smtClean="0"/>
              <a:t>		accused </a:t>
            </a:r>
            <a:r>
              <a:rPr lang="en-US" dirty="0"/>
              <a:t>and exercise reasonable care to prevent investigators, law enforcement personnel, </a:t>
            </a:r>
            <a:r>
              <a:rPr lang="en-US" dirty="0" smtClean="0"/>
              <a:t>				employees </a:t>
            </a:r>
            <a:r>
              <a:rPr lang="en-US" dirty="0"/>
              <a:t>or other persons assisting or associated with the prosecutor in a criminal case from </a:t>
            </a:r>
            <a:r>
              <a:rPr lang="en-US" dirty="0" smtClean="0"/>
              <a:t>			making </a:t>
            </a:r>
            <a:r>
              <a:rPr lang="en-US" dirty="0"/>
              <a:t>an extrajudicial statement that the prosecutor would be prohibited from making under </a:t>
            </a:r>
            <a:r>
              <a:rPr lang="en-US" dirty="0" smtClean="0"/>
              <a:t>			Rule </a:t>
            </a:r>
            <a:r>
              <a:rPr lang="en-US" dirty="0"/>
              <a:t>3.6 or this Rule.</a:t>
            </a:r>
          </a:p>
          <a:p>
            <a:endParaRPr lang="en-US" dirty="0"/>
          </a:p>
        </p:txBody>
      </p:sp>
      <p:sp>
        <p:nvSpPr>
          <p:cNvPr id="4" name="Text Placeholder 3"/>
          <p:cNvSpPr>
            <a:spLocks noGrp="1"/>
          </p:cNvSpPr>
          <p:nvPr>
            <p:ph type="body" sz="half" idx="2"/>
          </p:nvPr>
        </p:nvSpPr>
        <p:spPr/>
        <p:txBody>
          <a:bodyPr>
            <a:normAutofit fontScale="92500" lnSpcReduction="20000"/>
          </a:bodyPr>
          <a:lstStyle/>
          <a:p>
            <a:pPr lvl="0">
              <a:buClr>
                <a:srgbClr val="4590B8"/>
              </a:buClr>
            </a:pPr>
            <a:endParaRPr lang="en-US" sz="1600" dirty="0" smtClean="0">
              <a:solidFill>
                <a:prstClr val="white"/>
              </a:solidFill>
            </a:endParaRPr>
          </a:p>
          <a:p>
            <a:pPr lvl="0">
              <a:buClr>
                <a:srgbClr val="4590B8"/>
              </a:buClr>
            </a:pPr>
            <a:r>
              <a:rPr lang="en-US" sz="1700" dirty="0" smtClean="0">
                <a:solidFill>
                  <a:prstClr val="white"/>
                </a:solidFill>
              </a:rPr>
              <a:t>Special </a:t>
            </a:r>
            <a:r>
              <a:rPr lang="en-US" sz="1700" dirty="0">
                <a:solidFill>
                  <a:prstClr val="white"/>
                </a:solidFill>
              </a:rPr>
              <a:t>Responsibilities of a Prosecutor</a:t>
            </a:r>
          </a:p>
          <a:p>
            <a:endParaRPr lang="en-US" dirty="0"/>
          </a:p>
        </p:txBody>
      </p:sp>
    </p:spTree>
    <p:extLst>
      <p:ext uri="{BB962C8B-B14F-4D97-AF65-F5344CB8AC3E}">
        <p14:creationId xmlns:p14="http://schemas.microsoft.com/office/powerpoint/2010/main" val="4276801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 Harlow</a:t>
            </a:r>
            <a:endParaRPr lang="en-US" dirty="0"/>
          </a:p>
        </p:txBody>
      </p:sp>
      <p:sp>
        <p:nvSpPr>
          <p:cNvPr id="3" name="Content Placeholder 2"/>
          <p:cNvSpPr>
            <a:spLocks noGrp="1"/>
          </p:cNvSpPr>
          <p:nvPr>
            <p:ph idx="1"/>
          </p:nvPr>
        </p:nvSpPr>
        <p:spPr/>
        <p:txBody>
          <a:bodyPr/>
          <a:lstStyle/>
          <a:p>
            <a:r>
              <a:rPr lang="en-US" dirty="0" smtClean="0"/>
              <a:t>Nevada follows the two-step analysis of US v. Harlow</a:t>
            </a:r>
          </a:p>
          <a:p>
            <a:pPr lvl="1"/>
            <a:r>
              <a:rPr lang="en-US" dirty="0" smtClean="0"/>
              <a:t>First, the Court determines whether the prosecutor’s conduct was improper.</a:t>
            </a:r>
          </a:p>
          <a:p>
            <a:pPr lvl="1"/>
            <a:r>
              <a:rPr lang="en-US" dirty="0" smtClean="0"/>
              <a:t>Second, if the conduct was improper, the Court must determine whether the improper conduct warrants reversal.</a:t>
            </a:r>
          </a:p>
          <a:p>
            <a:pPr lvl="2"/>
            <a:r>
              <a:rPr lang="en-US" dirty="0" smtClean="0"/>
              <a:t>With respect to the second step, the Court will not reverse a conviction based on prosecutorial misconduct if it was harmless error.</a:t>
            </a:r>
            <a:endParaRPr lang="en-US" dirty="0"/>
          </a:p>
        </p:txBody>
      </p:sp>
      <p:sp>
        <p:nvSpPr>
          <p:cNvPr id="4" name="Text Placeholder 3"/>
          <p:cNvSpPr>
            <a:spLocks noGrp="1"/>
          </p:cNvSpPr>
          <p:nvPr>
            <p:ph type="body" sz="half" idx="2"/>
          </p:nvPr>
        </p:nvSpPr>
        <p:spPr/>
        <p:txBody>
          <a:bodyPr>
            <a:normAutofit/>
          </a:bodyPr>
          <a:lstStyle/>
          <a:p>
            <a:r>
              <a:rPr lang="en-US" sz="1600" dirty="0" smtClean="0"/>
              <a:t>444 </a:t>
            </a:r>
            <a:r>
              <a:rPr lang="en-US" sz="1600" dirty="0"/>
              <a:t>F.3d 1255, 1265 (10th Cir</a:t>
            </a:r>
            <a:r>
              <a:rPr lang="en-US" sz="1600" dirty="0" smtClean="0"/>
              <a:t>. 2006</a:t>
            </a:r>
            <a:r>
              <a:rPr lang="en-US" sz="1600" dirty="0"/>
              <a:t>) </a:t>
            </a:r>
          </a:p>
        </p:txBody>
      </p:sp>
    </p:spTree>
    <p:extLst>
      <p:ext uri="{BB962C8B-B14F-4D97-AF65-F5344CB8AC3E}">
        <p14:creationId xmlns:p14="http://schemas.microsoft.com/office/powerpoint/2010/main" val="1070666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error</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68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Text Placeholder 2"/>
          <p:cNvSpPr>
            <a:spLocks noGrp="1"/>
          </p:cNvSpPr>
          <p:nvPr>
            <p:ph type="body" idx="1"/>
          </p:nvPr>
        </p:nvSpPr>
        <p:spPr/>
        <p:txBody>
          <a:bodyPr/>
          <a:lstStyle/>
          <a:p>
            <a:r>
              <a:rPr lang="en-US" dirty="0" smtClean="0"/>
              <a:t>124 </a:t>
            </a:r>
            <a:r>
              <a:rPr lang="en-US" dirty="0"/>
              <a:t>Nev. 1172, 196 P.3d 465 (2008</a:t>
            </a:r>
            <a:r>
              <a:rPr lang="en-US" dirty="0" smtClean="0"/>
              <a:t>)</a:t>
            </a:r>
            <a:endParaRPr lang="en-US" dirty="0"/>
          </a:p>
        </p:txBody>
      </p:sp>
    </p:spTree>
    <p:extLst>
      <p:ext uri="{BB962C8B-B14F-4D97-AF65-F5344CB8AC3E}">
        <p14:creationId xmlns:p14="http://schemas.microsoft.com/office/powerpoint/2010/main" val="364418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Valdez v. state</a:t>
            </a:r>
            <a:endParaRPr lang="en-US" dirty="0"/>
          </a:p>
        </p:txBody>
      </p:sp>
      <p:sp>
        <p:nvSpPr>
          <p:cNvPr id="3" name="Content Placeholder 2"/>
          <p:cNvSpPr>
            <a:spLocks noGrp="1"/>
          </p:cNvSpPr>
          <p:nvPr>
            <p:ph idx="1"/>
          </p:nvPr>
        </p:nvSpPr>
        <p:spPr/>
        <p:txBody>
          <a:bodyPr/>
          <a:lstStyle/>
          <a:p>
            <a:r>
              <a:rPr lang="en-US" dirty="0" smtClean="0"/>
              <a:t>Valdez was convicted of first degree murder with a deadly weapon and attempted murder with a deadly weapon.</a:t>
            </a:r>
          </a:p>
          <a:p>
            <a:r>
              <a:rPr lang="en-US" dirty="0" smtClean="0"/>
              <a:t>While the guilt and penalty phases were separate trials, when the jury returned the guilty verdict, it also announced that it had decided his sentence as well.  Valdez stipulated to two consecutive life sentences on the murder, and two consecutive terms of 96-240 months on the attempted murder.  He reserved his right to appeal the judgment of conviction.</a:t>
            </a:r>
          </a:p>
          <a:p>
            <a:r>
              <a:rPr lang="en-US" dirty="0" smtClean="0"/>
              <a:t>In his appeal, Valdez raised multiple arguments regarding the invalidity of his conviction and sentence.  He specifically raised multiple claims of prosecutorial misconduct.</a:t>
            </a:r>
            <a:endParaRPr lang="en-US" dirty="0"/>
          </a:p>
        </p:txBody>
      </p:sp>
      <p:sp>
        <p:nvSpPr>
          <p:cNvPr id="4" name="Text Placeholder 3"/>
          <p:cNvSpPr>
            <a:spLocks noGrp="1"/>
          </p:cNvSpPr>
          <p:nvPr>
            <p:ph type="body" sz="half" idx="2"/>
          </p:nvPr>
        </p:nvSpPr>
        <p:spPr/>
        <p:txBody>
          <a:bodyPr/>
          <a:lstStyle/>
          <a:p>
            <a:r>
              <a:rPr lang="en-US" sz="1600" dirty="0"/>
              <a:t>124 Nev. 1172, 196 P.3d 465 (2008)</a:t>
            </a:r>
          </a:p>
          <a:p>
            <a:endParaRPr lang="en-US" dirty="0"/>
          </a:p>
        </p:txBody>
      </p:sp>
    </p:spTree>
    <p:extLst>
      <p:ext uri="{BB962C8B-B14F-4D97-AF65-F5344CB8AC3E}">
        <p14:creationId xmlns:p14="http://schemas.microsoft.com/office/powerpoint/2010/main" val="210827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Content Placeholder 2"/>
          <p:cNvSpPr>
            <a:spLocks noGrp="1"/>
          </p:cNvSpPr>
          <p:nvPr>
            <p:ph idx="1"/>
          </p:nvPr>
        </p:nvSpPr>
        <p:spPr/>
        <p:txBody>
          <a:bodyPr/>
          <a:lstStyle/>
          <a:p>
            <a:r>
              <a:rPr lang="en-US" dirty="0" smtClean="0"/>
              <a:t>Jury Selection</a:t>
            </a:r>
          </a:p>
          <a:p>
            <a:pPr lvl="1"/>
            <a:r>
              <a:rPr lang="en-US" dirty="0" smtClean="0"/>
              <a:t>“</a:t>
            </a:r>
            <a:r>
              <a:rPr lang="en-US" dirty="0"/>
              <a:t>Okay. Well, I don't think anybody in here, with maybe one exception, would ever think that they should kill kids</a:t>
            </a:r>
            <a:r>
              <a:rPr lang="en-US" dirty="0" smtClean="0"/>
              <a:t>.”</a:t>
            </a:r>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124 Nev. 1172, 196 P.3d 465 (2008)</a:t>
            </a:r>
          </a:p>
          <a:p>
            <a:endParaRPr lang="en-US" dirty="0"/>
          </a:p>
        </p:txBody>
      </p:sp>
    </p:spTree>
    <p:extLst>
      <p:ext uri="{BB962C8B-B14F-4D97-AF65-F5344CB8AC3E}">
        <p14:creationId xmlns:p14="http://schemas.microsoft.com/office/powerpoint/2010/main" val="330127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Content Placeholder 2"/>
          <p:cNvSpPr>
            <a:spLocks noGrp="1"/>
          </p:cNvSpPr>
          <p:nvPr>
            <p:ph idx="1"/>
          </p:nvPr>
        </p:nvSpPr>
        <p:spPr/>
        <p:txBody>
          <a:bodyPr/>
          <a:lstStyle/>
          <a:p>
            <a:r>
              <a:rPr lang="en-US" dirty="0" smtClean="0"/>
              <a:t>Opening Statement</a:t>
            </a:r>
            <a:endParaRPr lang="en-US" dirty="0"/>
          </a:p>
          <a:p>
            <a:pPr lvl="1"/>
            <a:r>
              <a:rPr lang="en-US" dirty="0" smtClean="0"/>
              <a:t>“On </a:t>
            </a:r>
            <a:r>
              <a:rPr lang="en-US" dirty="0"/>
              <a:t>that same day, there was a lot of press in this case because a little boy that's 12 years old got stabbed in the chest and he ran out of the apartment. He had a broken piece of the knife stuck in his chest still, and there was a little bit of a man hunt type of thing, so it was in the </a:t>
            </a:r>
            <a:r>
              <a:rPr lang="en-US" dirty="0" smtClean="0"/>
              <a:t>press.  Eventually</a:t>
            </a:r>
            <a:r>
              <a:rPr lang="en-US" dirty="0"/>
              <a:t>, </a:t>
            </a:r>
            <a:r>
              <a:rPr lang="en-US" dirty="0" smtClean="0"/>
              <a:t>he </a:t>
            </a:r>
            <a:r>
              <a:rPr lang="en-US" dirty="0"/>
              <a:t>is the one that was apprehended</a:t>
            </a:r>
            <a:r>
              <a:rPr lang="en-US" dirty="0" smtClean="0"/>
              <a:t>.”</a:t>
            </a:r>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124 Nev. 1172, 196 P.3d 465 (2008)</a:t>
            </a:r>
          </a:p>
          <a:p>
            <a:endParaRPr lang="en-US" dirty="0"/>
          </a:p>
        </p:txBody>
      </p:sp>
    </p:spTree>
    <p:extLst>
      <p:ext uri="{BB962C8B-B14F-4D97-AF65-F5344CB8AC3E}">
        <p14:creationId xmlns:p14="http://schemas.microsoft.com/office/powerpoint/2010/main" val="1194044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Content Placeholder 2"/>
          <p:cNvSpPr>
            <a:spLocks noGrp="1"/>
          </p:cNvSpPr>
          <p:nvPr>
            <p:ph idx="1"/>
          </p:nvPr>
        </p:nvSpPr>
        <p:spPr/>
        <p:txBody>
          <a:bodyPr/>
          <a:lstStyle/>
          <a:p>
            <a:r>
              <a:rPr lang="en-US" dirty="0" smtClean="0"/>
              <a:t>Description of possible punishments</a:t>
            </a:r>
          </a:p>
          <a:p>
            <a:pPr lvl="1"/>
            <a:r>
              <a:rPr lang="en-US" dirty="0" smtClean="0"/>
              <a:t>There’s </a:t>
            </a:r>
            <a:r>
              <a:rPr lang="en-US" dirty="0"/>
              <a:t>two other charges here: </a:t>
            </a:r>
            <a:r>
              <a:rPr lang="en-US" dirty="0" smtClean="0"/>
              <a:t> Attempt murder </a:t>
            </a:r>
            <a:r>
              <a:rPr lang="en-US" dirty="0"/>
              <a:t>and assault with a deadly weapon.</a:t>
            </a:r>
          </a:p>
          <a:p>
            <a:pPr lvl="1"/>
            <a:r>
              <a:rPr lang="en-US" dirty="0"/>
              <a:t>In the event you find him guilty of that, you would not be sentencing him on that. The C</a:t>
            </a:r>
            <a:r>
              <a:rPr lang="en-US" dirty="0" smtClean="0"/>
              <a:t>ourt </a:t>
            </a:r>
            <a:r>
              <a:rPr lang="en-US" dirty="0"/>
              <a:t>decides that.</a:t>
            </a:r>
          </a:p>
          <a:p>
            <a:pPr lvl="1"/>
            <a:r>
              <a:rPr lang="en-US" dirty="0"/>
              <a:t>So those four punishments are the range that you would be determining, and as </a:t>
            </a:r>
            <a:r>
              <a:rPr lang="en-US" dirty="0" smtClean="0"/>
              <a:t>we’ve </a:t>
            </a:r>
            <a:r>
              <a:rPr lang="en-US" dirty="0"/>
              <a:t>kind of alluded to, we have to prove an aggravator or multiple aggravators that are statutorily required.</a:t>
            </a:r>
          </a:p>
          <a:p>
            <a:pPr lvl="1"/>
            <a:r>
              <a:rPr lang="en-US" dirty="0"/>
              <a:t>There are a </a:t>
            </a:r>
            <a:r>
              <a:rPr lang="en-US" dirty="0" smtClean="0"/>
              <a:t>lot </a:t>
            </a:r>
            <a:r>
              <a:rPr lang="en-US" dirty="0"/>
              <a:t>of first-degree murders out there that </a:t>
            </a:r>
            <a:r>
              <a:rPr lang="en-US" dirty="0" smtClean="0"/>
              <a:t>we’ll </a:t>
            </a:r>
            <a:r>
              <a:rPr lang="en-US" dirty="0"/>
              <a:t>never ever have the opportunity for the death sentence, and the reason why is because </a:t>
            </a:r>
            <a:r>
              <a:rPr lang="en-US" dirty="0" smtClean="0"/>
              <a:t>there’s </a:t>
            </a:r>
            <a:r>
              <a:rPr lang="en-US" dirty="0"/>
              <a:t>no aggravators.</a:t>
            </a:r>
          </a:p>
          <a:p>
            <a:pPr lvl="1"/>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124 Nev. 1172, 196 P.3d 465 (2008)</a:t>
            </a:r>
          </a:p>
          <a:p>
            <a:endParaRPr lang="en-US" dirty="0"/>
          </a:p>
        </p:txBody>
      </p:sp>
    </p:spTree>
    <p:extLst>
      <p:ext uri="{BB962C8B-B14F-4D97-AF65-F5344CB8AC3E}">
        <p14:creationId xmlns:p14="http://schemas.microsoft.com/office/powerpoint/2010/main" val="42313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Content Placeholder 2"/>
          <p:cNvSpPr>
            <a:spLocks noGrp="1"/>
          </p:cNvSpPr>
          <p:nvPr>
            <p:ph idx="1"/>
          </p:nvPr>
        </p:nvSpPr>
        <p:spPr/>
        <p:txBody>
          <a:bodyPr/>
          <a:lstStyle/>
          <a:p>
            <a:r>
              <a:rPr lang="en-US" dirty="0" smtClean="0"/>
              <a:t>Questioning of an expert witness</a:t>
            </a:r>
          </a:p>
          <a:p>
            <a:pPr lvl="1"/>
            <a:r>
              <a:rPr lang="en-US" dirty="0"/>
              <a:t>The district court prohibited any suggestion that the defense prevented the State's expert witness, forensic psychiatrist Dr. Thomas </a:t>
            </a:r>
            <a:r>
              <a:rPr lang="en-US" dirty="0" err="1"/>
              <a:t>Bittker</a:t>
            </a:r>
            <a:r>
              <a:rPr lang="en-US" dirty="0"/>
              <a:t>, from interviewing Valdez</a:t>
            </a:r>
            <a:r>
              <a:rPr lang="en-US" dirty="0" smtClean="0"/>
              <a:t>.</a:t>
            </a:r>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124 Nev. 1172, 196 P.3d 465 (2008)</a:t>
            </a:r>
          </a:p>
          <a:p>
            <a:endParaRPr lang="en-US" dirty="0"/>
          </a:p>
        </p:txBody>
      </p:sp>
    </p:spTree>
    <p:extLst>
      <p:ext uri="{BB962C8B-B14F-4D97-AF65-F5344CB8AC3E}">
        <p14:creationId xmlns:p14="http://schemas.microsoft.com/office/powerpoint/2010/main" val="257801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Content Placeholder 2"/>
          <p:cNvSpPr>
            <a:spLocks noGrp="1"/>
          </p:cNvSpPr>
          <p:nvPr>
            <p:ph idx="1"/>
          </p:nvPr>
        </p:nvSpPr>
        <p:spPr/>
        <p:txBody>
          <a:bodyPr/>
          <a:lstStyle/>
          <a:p>
            <a:r>
              <a:rPr lang="en-US" dirty="0" smtClean="0"/>
              <a:t>Closing argument</a:t>
            </a:r>
          </a:p>
          <a:p>
            <a:pPr lvl="1"/>
            <a:r>
              <a:rPr lang="en-US" dirty="0"/>
              <a:t>Valdez challenges the prosecutor's statement commenting on the defense's theory that S.E. stabbed Valdez in the hand, that “[y]</a:t>
            </a:r>
            <a:r>
              <a:rPr lang="en-US" dirty="0" err="1"/>
              <a:t>ou</a:t>
            </a:r>
            <a:r>
              <a:rPr lang="en-US" dirty="0"/>
              <a:t> know what, </a:t>
            </a:r>
            <a:r>
              <a:rPr lang="en-US" dirty="0" smtClean="0"/>
              <a:t>he </a:t>
            </a:r>
            <a:r>
              <a:rPr lang="en-US" dirty="0"/>
              <a:t>should have got a knife and he should have stabbed it right into the back </a:t>
            </a:r>
            <a:r>
              <a:rPr lang="en-US" dirty="0" smtClean="0"/>
              <a:t>of…” </a:t>
            </a:r>
            <a:r>
              <a:rPr lang="en-US" dirty="0"/>
              <a:t>The defense objected that the comment was inflammatory and should be stricken. The district court sustained the objection, ordered the comment stricken, and instructed the jury to disregard it</a:t>
            </a:r>
            <a:r>
              <a:rPr lang="en-US" dirty="0" smtClean="0"/>
              <a:t>.</a:t>
            </a:r>
            <a:r>
              <a:rPr lang="en-US" dirty="0"/>
              <a:t> </a:t>
            </a:r>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124 Nev. 1172, 196 P.3d 465 (2008)</a:t>
            </a:r>
          </a:p>
          <a:p>
            <a:endParaRPr lang="en-US" dirty="0"/>
          </a:p>
        </p:txBody>
      </p:sp>
    </p:spTree>
    <p:extLst>
      <p:ext uri="{BB962C8B-B14F-4D97-AF65-F5344CB8AC3E}">
        <p14:creationId xmlns:p14="http://schemas.microsoft.com/office/powerpoint/2010/main" val="73927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Duties of a prosecutor</a:t>
            </a:r>
            <a:endParaRPr lang="en-US" dirty="0"/>
          </a:p>
        </p:txBody>
      </p:sp>
      <p:sp>
        <p:nvSpPr>
          <p:cNvPr id="3" name="Text Placeholder 2"/>
          <p:cNvSpPr>
            <a:spLocks noGrp="1"/>
          </p:cNvSpPr>
          <p:nvPr>
            <p:ph type="body" idx="1"/>
          </p:nvPr>
        </p:nvSpPr>
        <p:spPr/>
        <p:txBody>
          <a:bodyPr/>
          <a:lstStyle/>
          <a:p>
            <a:r>
              <a:rPr lang="en-US" dirty="0" smtClean="0"/>
              <a:t>What is prosecutorial misconduct?</a:t>
            </a:r>
            <a:endParaRPr lang="en-US" dirty="0"/>
          </a:p>
        </p:txBody>
      </p:sp>
    </p:spTree>
    <p:extLst>
      <p:ext uri="{BB962C8B-B14F-4D97-AF65-F5344CB8AC3E}">
        <p14:creationId xmlns:p14="http://schemas.microsoft.com/office/powerpoint/2010/main" val="4269888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Content Placeholder 2"/>
          <p:cNvSpPr>
            <a:spLocks noGrp="1"/>
          </p:cNvSpPr>
          <p:nvPr>
            <p:ph idx="1"/>
          </p:nvPr>
        </p:nvSpPr>
        <p:spPr/>
        <p:txBody>
          <a:bodyPr/>
          <a:lstStyle/>
          <a:p>
            <a:r>
              <a:rPr lang="en-US" dirty="0" smtClean="0"/>
              <a:t>Cumulative Error</a:t>
            </a:r>
          </a:p>
          <a:p>
            <a:pPr lvl="1"/>
            <a:r>
              <a:rPr lang="en-US" dirty="0"/>
              <a:t>When evaluating a claim of cumulative error, the Court must consider the following factors: “(1) whether the issue of guilt is close, (2) the quantity and character of the error, and (3) the gravity of the crime charged.”</a:t>
            </a:r>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124 Nev. 1172, 196 P.3d 465 (2008)</a:t>
            </a:r>
          </a:p>
          <a:p>
            <a:endParaRPr lang="en-US" dirty="0"/>
          </a:p>
        </p:txBody>
      </p:sp>
    </p:spTree>
    <p:extLst>
      <p:ext uri="{BB962C8B-B14F-4D97-AF65-F5344CB8AC3E}">
        <p14:creationId xmlns:p14="http://schemas.microsoft.com/office/powerpoint/2010/main" val="397382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Valdez v. State</a:t>
            </a:r>
          </a:p>
        </p:txBody>
      </p:sp>
      <p:sp>
        <p:nvSpPr>
          <p:cNvPr id="3" name="Content Placeholder 2"/>
          <p:cNvSpPr>
            <a:spLocks noGrp="1"/>
          </p:cNvSpPr>
          <p:nvPr>
            <p:ph idx="1"/>
          </p:nvPr>
        </p:nvSpPr>
        <p:spPr/>
        <p:txBody>
          <a:bodyPr/>
          <a:lstStyle/>
          <a:p>
            <a:r>
              <a:rPr lang="en-US" dirty="0" smtClean="0"/>
              <a:t>Holding:</a:t>
            </a:r>
          </a:p>
          <a:p>
            <a:pPr lvl="1"/>
            <a:r>
              <a:rPr lang="en-US" dirty="0"/>
              <a:t>A</a:t>
            </a:r>
            <a:r>
              <a:rPr lang="en-US" dirty="0" smtClean="0"/>
              <a:t> </a:t>
            </a:r>
            <a:r>
              <a:rPr lang="en-US" dirty="0"/>
              <a:t>reasonable juror could have inferred from all of these comments that Valdez resisted arrest, felt no remorse for harming the child, and should be put to death to compensate for all the other first-degree murderers who will never be put to death.</a:t>
            </a:r>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124 Nev. 1172, 196 P.3d 465 (2008)</a:t>
            </a:r>
          </a:p>
          <a:p>
            <a:endParaRPr lang="en-US" dirty="0"/>
          </a:p>
        </p:txBody>
      </p:sp>
    </p:spTree>
    <p:extLst>
      <p:ext uri="{BB962C8B-B14F-4D97-AF65-F5344CB8AC3E}">
        <p14:creationId xmlns:p14="http://schemas.microsoft.com/office/powerpoint/2010/main" val="172110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Demonstrative aids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12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Allred v. state</a:t>
            </a:r>
            <a:endParaRPr lang="en-US" dirty="0"/>
          </a:p>
        </p:txBody>
      </p:sp>
      <p:sp>
        <p:nvSpPr>
          <p:cNvPr id="3" name="Text Placeholder 2"/>
          <p:cNvSpPr>
            <a:spLocks noGrp="1"/>
          </p:cNvSpPr>
          <p:nvPr>
            <p:ph type="body" idx="1"/>
          </p:nvPr>
        </p:nvSpPr>
        <p:spPr/>
        <p:txBody>
          <a:bodyPr/>
          <a:lstStyle/>
          <a:p>
            <a:r>
              <a:rPr lang="en-US" dirty="0"/>
              <a:t>120 Nev. 410, 92 P.3d 1246 (2004</a:t>
            </a:r>
            <a:r>
              <a:rPr lang="en-US" dirty="0" smtClean="0"/>
              <a:t>)</a:t>
            </a:r>
            <a:endParaRPr lang="en-US" dirty="0"/>
          </a:p>
        </p:txBody>
      </p:sp>
    </p:spTree>
    <p:extLst>
      <p:ext uri="{BB962C8B-B14F-4D97-AF65-F5344CB8AC3E}">
        <p14:creationId xmlns:p14="http://schemas.microsoft.com/office/powerpoint/2010/main" val="3617046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Allred v. </a:t>
            </a:r>
            <a:r>
              <a:rPr lang="en-US" dirty="0" smtClean="0"/>
              <a:t>State	</a:t>
            </a:r>
            <a:endParaRPr lang="en-US" dirty="0"/>
          </a:p>
        </p:txBody>
      </p:sp>
      <p:sp>
        <p:nvSpPr>
          <p:cNvPr id="3" name="Content Placeholder 2"/>
          <p:cNvSpPr>
            <a:spLocks noGrp="1"/>
          </p:cNvSpPr>
          <p:nvPr>
            <p:ph idx="1"/>
          </p:nvPr>
        </p:nvSpPr>
        <p:spPr/>
        <p:txBody>
          <a:bodyPr/>
          <a:lstStyle/>
          <a:p>
            <a:r>
              <a:rPr lang="en-US" dirty="0"/>
              <a:t>Demonstrative aides are generally permissible in jury trials</a:t>
            </a:r>
          </a:p>
        </p:txBody>
      </p:sp>
      <p:sp>
        <p:nvSpPr>
          <p:cNvPr id="4" name="Text Placeholder 3"/>
          <p:cNvSpPr>
            <a:spLocks noGrp="1"/>
          </p:cNvSpPr>
          <p:nvPr>
            <p:ph type="body" sz="half" idx="2"/>
          </p:nvPr>
        </p:nvSpPr>
        <p:spPr/>
        <p:txBody>
          <a:bodyPr>
            <a:normAutofit/>
          </a:bodyPr>
          <a:lstStyle/>
          <a:p>
            <a:r>
              <a:rPr lang="en-US" sz="1600" dirty="0"/>
              <a:t>120 Nev. 410, 92 P.3d 1246 (2004)</a:t>
            </a:r>
          </a:p>
        </p:txBody>
      </p:sp>
    </p:spTree>
    <p:extLst>
      <p:ext uri="{BB962C8B-B14F-4D97-AF65-F5344CB8AC3E}">
        <p14:creationId xmlns:p14="http://schemas.microsoft.com/office/powerpoint/2010/main" val="3335381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Allred v. State	</a:t>
            </a:r>
          </a:p>
        </p:txBody>
      </p:sp>
      <p:sp>
        <p:nvSpPr>
          <p:cNvPr id="3" name="Content Placeholder 2"/>
          <p:cNvSpPr>
            <a:spLocks noGrp="1"/>
          </p:cNvSpPr>
          <p:nvPr>
            <p:ph idx="1"/>
          </p:nvPr>
        </p:nvSpPr>
        <p:spPr/>
        <p:txBody>
          <a:bodyPr/>
          <a:lstStyle/>
          <a:p>
            <a:r>
              <a:rPr lang="en-US" dirty="0" smtClean="0"/>
              <a:t>This case arose out of a bar fight that took place outside of the Liberty Club in Ely.  The defendant claimed that he followed the victim outside to smooth things over after an argument, the victim attempted to punch him, and in response he punched the victim once.</a:t>
            </a:r>
          </a:p>
          <a:p>
            <a:r>
              <a:rPr lang="en-US" dirty="0" smtClean="0"/>
              <a:t>Following </a:t>
            </a:r>
            <a:r>
              <a:rPr lang="en-US" dirty="0"/>
              <a:t>a 2–day trial, a jury unanimously convicted appellant Christopher Allred of one count of battery with substantial bodily harm. The district court imposed on Allred the maximum sentence of 60 months with the possibility of parole after 24 months.</a:t>
            </a:r>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120 Nev. 410, 92 P.3d 1246 (2004)</a:t>
            </a:r>
          </a:p>
          <a:p>
            <a:endParaRPr lang="en-US" dirty="0"/>
          </a:p>
        </p:txBody>
      </p:sp>
    </p:spTree>
    <p:extLst>
      <p:ext uri="{BB962C8B-B14F-4D97-AF65-F5344CB8AC3E}">
        <p14:creationId xmlns:p14="http://schemas.microsoft.com/office/powerpoint/2010/main" val="2133028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Allred v. State	</a:t>
            </a:r>
          </a:p>
        </p:txBody>
      </p:sp>
      <p:sp>
        <p:nvSpPr>
          <p:cNvPr id="3" name="Content Placeholder 2"/>
          <p:cNvSpPr>
            <a:spLocks noGrp="1"/>
          </p:cNvSpPr>
          <p:nvPr>
            <p:ph idx="1"/>
          </p:nvPr>
        </p:nvSpPr>
        <p:spPr/>
        <p:txBody>
          <a:bodyPr/>
          <a:lstStyle/>
          <a:p>
            <a:r>
              <a:rPr lang="en-US" dirty="0" smtClean="0"/>
              <a:t>The defense raised on appeal that the prosecutor’s statements during closing arguments amounted to misconduct, particularly in commenting on the defendant’s failure to testify.</a:t>
            </a:r>
          </a:p>
          <a:p>
            <a:r>
              <a:rPr lang="en-US" dirty="0" smtClean="0"/>
              <a:t>The Nevada Supreme Court has held that “</a:t>
            </a:r>
            <a:r>
              <a:rPr lang="en-US" dirty="0"/>
              <a:t>as long as a prosecutor's remarks do not call attention to a defendant's failure to testify, it is permissible to comment on the failure of the defense to counter or explain evidence presented</a:t>
            </a:r>
            <a:r>
              <a:rPr lang="en-US" dirty="0" smtClean="0"/>
              <a:t>.”</a:t>
            </a:r>
          </a:p>
          <a:p>
            <a:endParaRPr lang="en-US" dirty="0"/>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120 Nev. 410, 92 P.3d 1246 (2004)</a:t>
            </a:r>
          </a:p>
          <a:p>
            <a:endParaRPr lang="en-US" dirty="0"/>
          </a:p>
        </p:txBody>
      </p:sp>
    </p:spTree>
    <p:extLst>
      <p:ext uri="{BB962C8B-B14F-4D97-AF65-F5344CB8AC3E}">
        <p14:creationId xmlns:p14="http://schemas.microsoft.com/office/powerpoint/2010/main" val="3279575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Allred v. State	</a:t>
            </a:r>
          </a:p>
        </p:txBody>
      </p:sp>
      <p:sp>
        <p:nvSpPr>
          <p:cNvPr id="3" name="Content Placeholder 2"/>
          <p:cNvSpPr>
            <a:spLocks noGrp="1"/>
          </p:cNvSpPr>
          <p:nvPr>
            <p:ph idx="1"/>
          </p:nvPr>
        </p:nvSpPr>
        <p:spPr/>
        <p:txBody>
          <a:bodyPr/>
          <a:lstStyle/>
          <a:p>
            <a:r>
              <a:rPr lang="en-US" dirty="0" smtClean="0"/>
              <a:t>The defendant also argued that the prosecutor’s demonstrative exhibits used during closing arguments constituted misconduct because the exhibits were irrelevant, highly prejudicial, and not supported by the evidence.</a:t>
            </a:r>
            <a:endParaRPr lang="en-US" dirty="0"/>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120 Nev. 410, 92 P.3d 1246 (2004)</a:t>
            </a:r>
          </a:p>
          <a:p>
            <a:endParaRPr lang="en-US" dirty="0"/>
          </a:p>
        </p:txBody>
      </p:sp>
    </p:spTree>
    <p:extLst>
      <p:ext uri="{BB962C8B-B14F-4D97-AF65-F5344CB8AC3E}">
        <p14:creationId xmlns:p14="http://schemas.microsoft.com/office/powerpoint/2010/main" val="34434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Allred v. State	</a:t>
            </a:r>
          </a:p>
        </p:txBody>
      </p:sp>
      <p:sp>
        <p:nvSpPr>
          <p:cNvPr id="3" name="Content Placeholder 2"/>
          <p:cNvSpPr>
            <a:spLocks noGrp="1"/>
          </p:cNvSpPr>
          <p:nvPr>
            <p:ph idx="1"/>
          </p:nvPr>
        </p:nvSpPr>
        <p:spPr/>
        <p:txBody>
          <a:bodyPr/>
          <a:lstStyle/>
          <a:p>
            <a:r>
              <a:rPr lang="en-US" dirty="0"/>
              <a:t>The district court reviewed the State's three proposed demonstrative exhibits outside the presence of the jury. </a:t>
            </a:r>
            <a:endParaRPr lang="en-US" dirty="0" smtClean="0"/>
          </a:p>
          <a:p>
            <a:pPr lvl="1"/>
            <a:r>
              <a:rPr lang="en-US" dirty="0" smtClean="0"/>
              <a:t>The </a:t>
            </a:r>
            <a:r>
              <a:rPr lang="en-US" dirty="0"/>
              <a:t>first exhibit included an admitted photograph of the victim’s hands, with the notation “physical evidence of a battery,” and listed the injuries the victim sustained during the altercation. </a:t>
            </a:r>
            <a:endParaRPr lang="en-US" dirty="0" smtClean="0"/>
          </a:p>
          <a:p>
            <a:pPr lvl="1"/>
            <a:r>
              <a:rPr lang="en-US" dirty="0" smtClean="0"/>
              <a:t>The </a:t>
            </a:r>
            <a:r>
              <a:rPr lang="en-US" dirty="0"/>
              <a:t>second exhibit included an admitted photograph of the victim’s face, with the “physical evidence of a battery” notation and contained check marks for his facial injuries. </a:t>
            </a:r>
            <a:endParaRPr lang="en-US" dirty="0" smtClean="0"/>
          </a:p>
          <a:p>
            <a:pPr lvl="1"/>
            <a:r>
              <a:rPr lang="en-US" dirty="0" smtClean="0"/>
              <a:t>The </a:t>
            </a:r>
            <a:r>
              <a:rPr lang="en-US" dirty="0"/>
              <a:t>third exhibit listed the injuries the victim suffered on the rest of his body.</a:t>
            </a:r>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120 Nev. 410, 92 P.3d 1246 (2004)</a:t>
            </a:r>
          </a:p>
          <a:p>
            <a:endParaRPr lang="en-US" dirty="0"/>
          </a:p>
        </p:txBody>
      </p:sp>
    </p:spTree>
    <p:extLst>
      <p:ext uri="{BB962C8B-B14F-4D97-AF65-F5344CB8AC3E}">
        <p14:creationId xmlns:p14="http://schemas.microsoft.com/office/powerpoint/2010/main" val="320948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Allred v. State	</a:t>
            </a:r>
          </a:p>
        </p:txBody>
      </p:sp>
      <p:sp>
        <p:nvSpPr>
          <p:cNvPr id="3" name="Content Placeholder 2"/>
          <p:cNvSpPr>
            <a:spLocks noGrp="1"/>
          </p:cNvSpPr>
          <p:nvPr>
            <p:ph idx="1"/>
          </p:nvPr>
        </p:nvSpPr>
        <p:spPr/>
        <p:txBody>
          <a:bodyPr/>
          <a:lstStyle/>
          <a:p>
            <a:r>
              <a:rPr lang="en-US" dirty="0" smtClean="0"/>
              <a:t>The district court sustained the objection by the defendant’s counsel, finding:</a:t>
            </a:r>
          </a:p>
          <a:p>
            <a:pPr lvl="1"/>
            <a:r>
              <a:rPr lang="en-US" dirty="0"/>
              <a:t>T</a:t>
            </a:r>
            <a:r>
              <a:rPr lang="en-US" dirty="0" smtClean="0"/>
              <a:t>he </a:t>
            </a:r>
            <a:r>
              <a:rPr lang="en-US" dirty="0"/>
              <a:t>notations, “physical evidence of a battery,” were argumentative and ordered the prosecutor to remove them from the three exhibits. </a:t>
            </a:r>
            <a:endParaRPr lang="en-US" dirty="0" smtClean="0"/>
          </a:p>
          <a:p>
            <a:pPr lvl="1"/>
            <a:r>
              <a:rPr lang="en-US" dirty="0" smtClean="0"/>
              <a:t>The </a:t>
            </a:r>
            <a:r>
              <a:rPr lang="en-US" dirty="0"/>
              <a:t>third exhibit </a:t>
            </a:r>
            <a:r>
              <a:rPr lang="en-US" dirty="0" smtClean="0"/>
              <a:t>must be altered </a:t>
            </a:r>
            <a:r>
              <a:rPr lang="en-US" dirty="0"/>
              <a:t>to properly reflect the victim’s injuries. </a:t>
            </a:r>
            <a:endParaRPr lang="en-US" dirty="0" smtClean="0"/>
          </a:p>
          <a:p>
            <a:pPr lvl="1"/>
            <a:r>
              <a:rPr lang="en-US" dirty="0" smtClean="0"/>
              <a:t>The </a:t>
            </a:r>
            <a:r>
              <a:rPr lang="en-US" dirty="0"/>
              <a:t>prosecutor </a:t>
            </a:r>
            <a:r>
              <a:rPr lang="en-US" dirty="0" smtClean="0"/>
              <a:t>must </a:t>
            </a:r>
            <a:r>
              <a:rPr lang="en-US" dirty="0"/>
              <a:t>remove the notation “post battery injuries” from the third exhibit, as well as the comparison between the defendant’s injuries to the victim’s injuries. </a:t>
            </a:r>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120 Nev. 410, 92 P.3d 1246 (2004)</a:t>
            </a:r>
          </a:p>
          <a:p>
            <a:endParaRPr lang="en-US" dirty="0"/>
          </a:p>
        </p:txBody>
      </p:sp>
    </p:spTree>
    <p:extLst>
      <p:ext uri="{BB962C8B-B14F-4D97-AF65-F5344CB8AC3E}">
        <p14:creationId xmlns:p14="http://schemas.microsoft.com/office/powerpoint/2010/main" val="339017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Berger v. United States</a:t>
            </a:r>
          </a:p>
        </p:txBody>
      </p:sp>
      <p:sp>
        <p:nvSpPr>
          <p:cNvPr id="3" name="Content Placeholder 2"/>
          <p:cNvSpPr>
            <a:spLocks noGrp="1"/>
          </p:cNvSpPr>
          <p:nvPr>
            <p:ph idx="1"/>
          </p:nvPr>
        </p:nvSpPr>
        <p:spPr/>
        <p:txBody>
          <a:bodyPr/>
          <a:lstStyle/>
          <a:p>
            <a:r>
              <a:rPr lang="en-US" dirty="0" smtClean="0">
                <a:solidFill>
                  <a:schemeClr val="tx1"/>
                </a:solidFill>
              </a:rPr>
              <a:t>Prosecutorial </a:t>
            </a:r>
            <a:r>
              <a:rPr lang="en-US" dirty="0">
                <a:solidFill>
                  <a:schemeClr val="tx1"/>
                </a:solidFill>
              </a:rPr>
              <a:t>misconduct </a:t>
            </a:r>
            <a:r>
              <a:rPr lang="en-US" dirty="0" smtClean="0">
                <a:solidFill>
                  <a:schemeClr val="tx1"/>
                </a:solidFill>
              </a:rPr>
              <a:t>is </a:t>
            </a:r>
            <a:r>
              <a:rPr lang="en-US" dirty="0">
                <a:solidFill>
                  <a:schemeClr val="tx1"/>
                </a:solidFill>
              </a:rPr>
              <a:t>“</a:t>
            </a:r>
            <a:r>
              <a:rPr lang="en-US" dirty="0" err="1">
                <a:solidFill>
                  <a:schemeClr val="tx1"/>
                </a:solidFill>
              </a:rPr>
              <a:t>overstepp</a:t>
            </a:r>
            <a:r>
              <a:rPr lang="en-US" dirty="0">
                <a:solidFill>
                  <a:schemeClr val="tx1"/>
                </a:solidFill>
              </a:rPr>
              <a:t>[</a:t>
            </a:r>
            <a:r>
              <a:rPr lang="en-US" dirty="0" err="1">
                <a:solidFill>
                  <a:schemeClr val="tx1"/>
                </a:solidFill>
              </a:rPr>
              <a:t>ing</a:t>
            </a:r>
            <a:r>
              <a:rPr lang="en-US" dirty="0">
                <a:solidFill>
                  <a:schemeClr val="tx1"/>
                </a:solidFill>
              </a:rPr>
              <a:t>] the bounds of that propriety and fairness which should characterize the conduct of such an officer in the prosecution of a criminal offense</a:t>
            </a:r>
            <a:r>
              <a:rPr lang="en-US" dirty="0" smtClean="0">
                <a:solidFill>
                  <a:schemeClr val="tx1"/>
                </a:solidFill>
              </a:rPr>
              <a:t>.”</a:t>
            </a:r>
          </a:p>
          <a:p>
            <a:pPr lvl="1"/>
            <a:endParaRPr lang="en-US" dirty="0"/>
          </a:p>
          <a:p>
            <a:pPr marL="0" indent="0">
              <a:buNone/>
            </a:pPr>
            <a:r>
              <a:rPr lang="en-US" dirty="0" smtClean="0"/>
              <a:t>	</a:t>
            </a:r>
            <a:endParaRPr lang="en-US" dirty="0"/>
          </a:p>
        </p:txBody>
      </p:sp>
      <p:sp>
        <p:nvSpPr>
          <p:cNvPr id="4" name="Text Placeholder 3"/>
          <p:cNvSpPr>
            <a:spLocks noGrp="1"/>
          </p:cNvSpPr>
          <p:nvPr>
            <p:ph type="body" sz="half" idx="2"/>
          </p:nvPr>
        </p:nvSpPr>
        <p:spPr/>
        <p:txBody>
          <a:bodyPr>
            <a:normAutofit/>
          </a:bodyPr>
          <a:lstStyle/>
          <a:p>
            <a:r>
              <a:rPr lang="en-US" sz="1600" dirty="0" smtClean="0"/>
              <a:t>285 U.S. 78 (1935)</a:t>
            </a:r>
            <a:endParaRPr lang="en-US" sz="1600" dirty="0"/>
          </a:p>
        </p:txBody>
      </p:sp>
    </p:spTree>
    <p:extLst>
      <p:ext uri="{BB962C8B-B14F-4D97-AF65-F5344CB8AC3E}">
        <p14:creationId xmlns:p14="http://schemas.microsoft.com/office/powerpoint/2010/main" val="1286694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Allred v. State	</a:t>
            </a:r>
          </a:p>
        </p:txBody>
      </p:sp>
      <p:sp>
        <p:nvSpPr>
          <p:cNvPr id="3" name="Content Placeholder 2"/>
          <p:cNvSpPr>
            <a:spLocks noGrp="1"/>
          </p:cNvSpPr>
          <p:nvPr>
            <p:ph idx="1"/>
          </p:nvPr>
        </p:nvSpPr>
        <p:spPr/>
        <p:txBody>
          <a:bodyPr/>
          <a:lstStyle/>
          <a:p>
            <a:r>
              <a:rPr lang="en-US" dirty="0"/>
              <a:t>T</a:t>
            </a:r>
            <a:r>
              <a:rPr lang="en-US" dirty="0" smtClean="0"/>
              <a:t>he </a:t>
            </a:r>
            <a:r>
              <a:rPr lang="en-US" dirty="0"/>
              <a:t>use of demonstrative aides is appropriate so long as the aides do not misrepresent the evidence introduced at trial.  </a:t>
            </a:r>
            <a:endParaRPr lang="en-US" dirty="0" smtClean="0"/>
          </a:p>
          <a:p>
            <a:r>
              <a:rPr lang="en-US" dirty="0" smtClean="0"/>
              <a:t>It </a:t>
            </a:r>
            <a:r>
              <a:rPr lang="en-US" dirty="0"/>
              <a:t>is important to remember that a demonstrative may not be used to make an argument visually that would be improper if made orally.</a:t>
            </a:r>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120 Nev. 410, 92 P.3d 1246 (2004)</a:t>
            </a:r>
          </a:p>
          <a:p>
            <a:endParaRPr lang="en-US" dirty="0"/>
          </a:p>
        </p:txBody>
      </p:sp>
    </p:spTree>
    <p:extLst>
      <p:ext uri="{BB962C8B-B14F-4D97-AF65-F5344CB8AC3E}">
        <p14:creationId xmlns:p14="http://schemas.microsoft.com/office/powerpoint/2010/main" val="54261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t>
            </a:r>
            <a:r>
              <a:rPr lang="en-US" dirty="0" err="1" smtClean="0"/>
              <a:t>powerpoint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3357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utilizing </a:t>
            </a:r>
            <a:r>
              <a:rPr lang="en-US" dirty="0" smtClean="0"/>
              <a:t>PowerPoint </a:t>
            </a:r>
            <a:r>
              <a:rPr lang="en-US" dirty="0"/>
              <a:t>presentations, prosecutors should always ensure that their </a:t>
            </a:r>
            <a:r>
              <a:rPr lang="en-US" dirty="0" smtClean="0"/>
              <a:t>presentations:</a:t>
            </a:r>
            <a:endParaRPr lang="en-US" dirty="0"/>
          </a:p>
          <a:p>
            <a:pPr lvl="1"/>
            <a:r>
              <a:rPr lang="en-US" dirty="0"/>
              <a:t>Contain only images that have been admitted into evidence during the trial;</a:t>
            </a:r>
          </a:p>
          <a:p>
            <a:pPr lvl="1"/>
            <a:r>
              <a:rPr lang="en-US" dirty="0"/>
              <a:t>Contain unaltered images;</a:t>
            </a:r>
          </a:p>
          <a:p>
            <a:pPr lvl="1"/>
            <a:r>
              <a:rPr lang="en-US" dirty="0"/>
              <a:t>Provide information which merely summarizes evidence presented;</a:t>
            </a:r>
          </a:p>
          <a:p>
            <a:pPr lvl="1"/>
            <a:r>
              <a:rPr lang="en-US" dirty="0"/>
              <a:t>Do not demonstrate the prosecutor’s personal opinion;</a:t>
            </a:r>
          </a:p>
          <a:p>
            <a:pPr lvl="1"/>
            <a:r>
              <a:rPr lang="en-US" dirty="0"/>
              <a:t>Do not have language that obviates the presumption of innocence; and</a:t>
            </a:r>
          </a:p>
          <a:p>
            <a:pPr lvl="1"/>
            <a:r>
              <a:rPr lang="en-US" dirty="0"/>
              <a:t>Do not misstate the applicable law</a:t>
            </a:r>
          </a:p>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09209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common bases for misconduct in using </a:t>
            </a:r>
            <a:r>
              <a:rPr lang="en-US" dirty="0" smtClean="0"/>
              <a:t>PowerPoint </a:t>
            </a:r>
            <a:r>
              <a:rPr lang="en-US" dirty="0"/>
              <a:t>presentations</a:t>
            </a:r>
          </a:p>
          <a:p>
            <a:pPr lvl="1"/>
            <a:r>
              <a:rPr lang="en-US" dirty="0"/>
              <a:t>O</a:t>
            </a:r>
            <a:r>
              <a:rPr lang="en-US" dirty="0" smtClean="0"/>
              <a:t>versimplification </a:t>
            </a:r>
            <a:r>
              <a:rPr lang="en-US" dirty="0"/>
              <a:t>of legal instructions</a:t>
            </a:r>
          </a:p>
          <a:p>
            <a:pPr lvl="1"/>
            <a:r>
              <a:rPr lang="en-US" dirty="0"/>
              <a:t>I</a:t>
            </a:r>
            <a:r>
              <a:rPr lang="en-US" dirty="0" smtClean="0"/>
              <a:t>nsertion </a:t>
            </a:r>
            <a:r>
              <a:rPr lang="en-US" dirty="0"/>
              <a:t>of a prosecutor’s personal opinion</a:t>
            </a:r>
          </a:p>
          <a:p>
            <a:pPr lvl="1"/>
            <a:r>
              <a:rPr lang="en-US" dirty="0"/>
              <a:t>I</a:t>
            </a:r>
            <a:r>
              <a:rPr lang="en-US" dirty="0" smtClean="0"/>
              <a:t>nclusion </a:t>
            </a:r>
            <a:r>
              <a:rPr lang="en-US" dirty="0"/>
              <a:t>of materials not in evidence</a:t>
            </a:r>
          </a:p>
          <a:p>
            <a:pPr lvl="1"/>
            <a:r>
              <a:rPr lang="en-US" dirty="0"/>
              <a:t>I</a:t>
            </a:r>
            <a:r>
              <a:rPr lang="en-US" dirty="0" smtClean="0"/>
              <a:t>mproper </a:t>
            </a:r>
            <a:r>
              <a:rPr lang="en-US" dirty="0"/>
              <a:t>comments on a defendant’s constitutional rights</a:t>
            </a:r>
          </a:p>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7079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3" name="Text Placeholder 2"/>
          <p:cNvSpPr>
            <a:spLocks noGrp="1"/>
          </p:cNvSpPr>
          <p:nvPr>
            <p:ph type="body" idx="1"/>
          </p:nvPr>
        </p:nvSpPr>
        <p:spPr/>
        <p:txBody>
          <a:bodyPr/>
          <a:lstStyle/>
          <a:p>
            <a:r>
              <a:rPr lang="en-US" dirty="0"/>
              <a:t>129 Nev. 886, 313 P.3d 243 (2013</a:t>
            </a:r>
            <a:r>
              <a:rPr lang="en-US" dirty="0" smtClean="0"/>
              <a:t>)</a:t>
            </a:r>
            <a:endParaRPr lang="en-US" dirty="0"/>
          </a:p>
        </p:txBody>
      </p:sp>
    </p:spTree>
    <p:extLst>
      <p:ext uri="{BB962C8B-B14F-4D97-AF65-F5344CB8AC3E}">
        <p14:creationId xmlns:p14="http://schemas.microsoft.com/office/powerpoint/2010/main" val="169488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3" name="Content Placeholder 2"/>
          <p:cNvSpPr>
            <a:spLocks noGrp="1"/>
          </p:cNvSpPr>
          <p:nvPr>
            <p:ph idx="1"/>
          </p:nvPr>
        </p:nvSpPr>
        <p:spPr/>
        <p:txBody>
          <a:bodyPr/>
          <a:lstStyle/>
          <a:p>
            <a:r>
              <a:rPr lang="en-US" dirty="0"/>
              <a:t>Frankie Alan Watters was charged with and convicted of possession of a stolen vehicle, grand larceny of a vehicle, and failure to stop on the signal of a police officer. The charges grew out of a crime spree in which Watters allegedly stole a car, got in a wreck, fled, stole another car, became involved in a high-speed chase, ditched the second car, ran into a store, and was finally arrested after being knocked to the ground and bitten several times in the leg by a police dog.</a:t>
            </a:r>
          </a:p>
        </p:txBody>
      </p:sp>
      <p:sp>
        <p:nvSpPr>
          <p:cNvPr id="4" name="Text Placeholder 3"/>
          <p:cNvSpPr>
            <a:spLocks noGrp="1"/>
          </p:cNvSpPr>
          <p:nvPr>
            <p:ph type="body" sz="half" idx="2"/>
          </p:nvPr>
        </p:nvSpPr>
        <p:spPr/>
        <p:txBody>
          <a:bodyPr/>
          <a:lstStyle/>
          <a:p>
            <a:r>
              <a:rPr lang="en-US" sz="1600" dirty="0"/>
              <a:t>129 Nev. 886, 313 P.3d 243 (2013)</a:t>
            </a:r>
          </a:p>
          <a:p>
            <a:endParaRPr lang="en-US" dirty="0"/>
          </a:p>
        </p:txBody>
      </p:sp>
    </p:spTree>
    <p:extLst>
      <p:ext uri="{BB962C8B-B14F-4D97-AF65-F5344CB8AC3E}">
        <p14:creationId xmlns:p14="http://schemas.microsoft.com/office/powerpoint/2010/main" val="238335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4" name="Text Placeholder 3"/>
          <p:cNvSpPr>
            <a:spLocks noGrp="1"/>
          </p:cNvSpPr>
          <p:nvPr>
            <p:ph type="body" sz="half" idx="2"/>
          </p:nvPr>
        </p:nvSpPr>
        <p:spPr/>
        <p:txBody>
          <a:bodyPr/>
          <a:lstStyle/>
          <a:p>
            <a:endParaRPr lang="en-US"/>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984045" y="712449"/>
            <a:ext cx="4229789" cy="5636462"/>
          </a:xfrm>
        </p:spPr>
      </p:pic>
    </p:spTree>
    <p:extLst>
      <p:ext uri="{BB962C8B-B14F-4D97-AF65-F5344CB8AC3E}">
        <p14:creationId xmlns:p14="http://schemas.microsoft.com/office/powerpoint/2010/main" val="1370403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3" name="Content Placeholder 2"/>
          <p:cNvSpPr>
            <a:spLocks noGrp="1"/>
          </p:cNvSpPr>
          <p:nvPr>
            <p:ph idx="1"/>
          </p:nvPr>
        </p:nvSpPr>
        <p:spPr/>
        <p:txBody>
          <a:bodyPr/>
          <a:lstStyle/>
          <a:p>
            <a:r>
              <a:rPr lang="en-US" dirty="0"/>
              <a:t>At trial, the State used a PowerPoint to support its opening statement to the jury. The presentation included a slide showing the defendant’s booking photo with the word “GUILTY” written across his battered face.</a:t>
            </a:r>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129 Nev. 886, 313 P.3d 243 (2013)</a:t>
            </a:r>
          </a:p>
          <a:p>
            <a:endParaRPr lang="en-US" dirty="0"/>
          </a:p>
        </p:txBody>
      </p:sp>
    </p:spTree>
    <p:extLst>
      <p:ext uri="{BB962C8B-B14F-4D97-AF65-F5344CB8AC3E}">
        <p14:creationId xmlns:p14="http://schemas.microsoft.com/office/powerpoint/2010/main" val="293972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321104" y="619241"/>
            <a:ext cx="5549791" cy="4220261"/>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585746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3" name="Content Placeholder 2"/>
          <p:cNvSpPr>
            <a:spLocks noGrp="1"/>
          </p:cNvSpPr>
          <p:nvPr>
            <p:ph idx="1"/>
          </p:nvPr>
        </p:nvSpPr>
        <p:spPr/>
        <p:txBody>
          <a:bodyPr/>
          <a:lstStyle/>
          <a:p>
            <a:r>
              <a:rPr lang="en-US" dirty="0" smtClean="0"/>
              <a:t>Opening Statements</a:t>
            </a:r>
          </a:p>
          <a:p>
            <a:pPr lvl="1"/>
            <a:r>
              <a:rPr lang="en-US" dirty="0"/>
              <a:t>The purpose of the opening statement is to acquaint the jury and the court with the nature of the case.  </a:t>
            </a:r>
            <a:endParaRPr lang="en-US" dirty="0" smtClean="0"/>
          </a:p>
          <a:p>
            <a:pPr lvl="1"/>
            <a:r>
              <a:rPr lang="en-US" dirty="0" smtClean="0"/>
              <a:t>In </a:t>
            </a:r>
            <a:r>
              <a:rPr lang="en-US" dirty="0"/>
              <a:t>a criminal case, the prosecutor's opening statement should be confined to a statement of the issues in the case and the evidence the prosecutor intends to offer which the prosecutor believes in good faith will be available and admissible.  </a:t>
            </a:r>
            <a:endParaRPr lang="en-US" dirty="0" smtClean="0"/>
          </a:p>
          <a:p>
            <a:pPr lvl="1"/>
            <a:r>
              <a:rPr lang="en-US" dirty="0" smtClean="0"/>
              <a:t>It </a:t>
            </a:r>
            <a:r>
              <a:rPr lang="en-US" dirty="0"/>
              <a:t>is not an opportunity to poison the jury's mind against the defendant or to recite items of highly questionable evidence.</a:t>
            </a:r>
          </a:p>
          <a:p>
            <a:pPr lvl="1"/>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129 Nev. 886, 313 P.3d 243 (2013)</a:t>
            </a:r>
          </a:p>
          <a:p>
            <a:endParaRPr lang="en-US" dirty="0"/>
          </a:p>
        </p:txBody>
      </p:sp>
    </p:spTree>
    <p:extLst>
      <p:ext uri="{BB962C8B-B14F-4D97-AF65-F5344CB8AC3E}">
        <p14:creationId xmlns:p14="http://schemas.microsoft.com/office/powerpoint/2010/main" val="355995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Collier v. State</a:t>
            </a:r>
          </a:p>
        </p:txBody>
      </p:sp>
      <p:sp>
        <p:nvSpPr>
          <p:cNvPr id="3" name="Content Placeholder 2"/>
          <p:cNvSpPr>
            <a:spLocks noGrp="1"/>
          </p:cNvSpPr>
          <p:nvPr>
            <p:ph idx="1"/>
          </p:nvPr>
        </p:nvSpPr>
        <p:spPr/>
        <p:txBody>
          <a:bodyPr/>
          <a:lstStyle/>
          <a:p>
            <a:r>
              <a:rPr lang="en-US" dirty="0" smtClean="0">
                <a:solidFill>
                  <a:schemeClr val="tx1"/>
                </a:solidFill>
              </a:rPr>
              <a:t>Prosecutorial </a:t>
            </a:r>
            <a:r>
              <a:rPr lang="en-US" dirty="0">
                <a:solidFill>
                  <a:schemeClr val="tx1"/>
                </a:solidFill>
              </a:rPr>
              <a:t>misconduct </a:t>
            </a:r>
            <a:r>
              <a:rPr lang="en-US" dirty="0" smtClean="0">
                <a:solidFill>
                  <a:schemeClr val="tx1"/>
                </a:solidFill>
              </a:rPr>
              <a:t>is </a:t>
            </a:r>
            <a:r>
              <a:rPr lang="en-US" dirty="0">
                <a:solidFill>
                  <a:schemeClr val="tx1"/>
                </a:solidFill>
              </a:rPr>
              <a:t>“a burden to the judicial system that is totally unnecessary and, so far as the prosecution is concerned, often self-defeating</a:t>
            </a:r>
            <a:r>
              <a:rPr lang="en-US" dirty="0" smtClean="0">
                <a:solidFill>
                  <a:schemeClr val="tx1"/>
                </a:solidFill>
              </a:rPr>
              <a:t>.”</a:t>
            </a:r>
            <a:endParaRPr lang="en-US" dirty="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	</a:t>
            </a:r>
            <a:endParaRPr lang="en-US" dirty="0"/>
          </a:p>
        </p:txBody>
      </p:sp>
      <p:sp>
        <p:nvSpPr>
          <p:cNvPr id="4" name="Text Placeholder 3"/>
          <p:cNvSpPr>
            <a:spLocks noGrp="1"/>
          </p:cNvSpPr>
          <p:nvPr>
            <p:ph type="body" sz="half" idx="2"/>
          </p:nvPr>
        </p:nvSpPr>
        <p:spPr/>
        <p:txBody>
          <a:bodyPr>
            <a:normAutofit/>
          </a:bodyPr>
          <a:lstStyle/>
          <a:p>
            <a:r>
              <a:rPr lang="en-US" sz="1600" dirty="0"/>
              <a:t>101 Nev. 473, 477, 705 P.2d 1126, 1128 (1985)</a:t>
            </a:r>
          </a:p>
        </p:txBody>
      </p:sp>
    </p:spTree>
    <p:extLst>
      <p:ext uri="{BB962C8B-B14F-4D97-AF65-F5344CB8AC3E}">
        <p14:creationId xmlns:p14="http://schemas.microsoft.com/office/powerpoint/2010/main" val="786204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3" name="Content Placeholder 2"/>
          <p:cNvSpPr>
            <a:spLocks noGrp="1"/>
          </p:cNvSpPr>
          <p:nvPr>
            <p:ph idx="1"/>
          </p:nvPr>
        </p:nvSpPr>
        <p:spPr/>
        <p:txBody>
          <a:bodyPr/>
          <a:lstStyle/>
          <a:p>
            <a:r>
              <a:rPr lang="en-US" dirty="0"/>
              <a:t>A prosecutor may use PowerPoint slides to support his or her opening statement so long as the slides' content is consistent with the scope and purpose of opening statements and does not put inadmissible evidence or improper argument before the jury.  </a:t>
            </a:r>
            <a:endParaRPr lang="en-US" dirty="0" smtClean="0"/>
          </a:p>
          <a:p>
            <a:r>
              <a:rPr lang="en-US" dirty="0" smtClean="0"/>
              <a:t>But </a:t>
            </a:r>
            <a:r>
              <a:rPr lang="en-US" dirty="0"/>
              <a:t>a PowerPoint may not be used to make an argument visually that would be improper if made orally.</a:t>
            </a:r>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129 Nev. 886, 313 P.3d 243 (2013)</a:t>
            </a:r>
          </a:p>
          <a:p>
            <a:endParaRPr lang="en-US" dirty="0"/>
          </a:p>
        </p:txBody>
      </p:sp>
    </p:spTree>
    <p:extLst>
      <p:ext uri="{BB962C8B-B14F-4D97-AF65-F5344CB8AC3E}">
        <p14:creationId xmlns:p14="http://schemas.microsoft.com/office/powerpoint/2010/main" val="3836559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3" name="Content Placeholder 2"/>
          <p:cNvSpPr>
            <a:spLocks noGrp="1"/>
          </p:cNvSpPr>
          <p:nvPr>
            <p:ph idx="1"/>
          </p:nvPr>
        </p:nvSpPr>
        <p:spPr/>
        <p:txBody>
          <a:bodyPr/>
          <a:lstStyle/>
          <a:p>
            <a:r>
              <a:rPr lang="en-US" dirty="0"/>
              <a:t>The prosecution could not </a:t>
            </a:r>
            <a:r>
              <a:rPr lang="en-US" i="1" dirty="0"/>
              <a:t>orally</a:t>
            </a:r>
            <a:r>
              <a:rPr lang="en-US" dirty="0"/>
              <a:t> declare the defendant guilty in opening statement. Doing so would amount to improper argument and the expression of personal opinion on the defendant's guilt, which is forbidden.</a:t>
            </a:r>
          </a:p>
          <a:p>
            <a:r>
              <a:rPr lang="en-US" i="1" dirty="0"/>
              <a:t>See Collier v. State</a:t>
            </a:r>
            <a:r>
              <a:rPr lang="en-US" dirty="0"/>
              <a:t>, 101 Nev. 473, 480, 705 P.2d 1126, 1130 (1985) (a prosecutor should not express her personal opinion on the defendant's guilt; “[b]y stepping out of the prosecutor's role, which is to seek justice, and by invoking the authority of ... her own supposedly greater experience and knowledge, a prosecutor invites undue jury reliance on the conclusions personally endorsed by the prosecuting attorney”).</a:t>
            </a:r>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129 Nev. 886, 313 P.3d 243 (2013)</a:t>
            </a:r>
          </a:p>
          <a:p>
            <a:endParaRPr lang="en-US" dirty="0"/>
          </a:p>
        </p:txBody>
      </p:sp>
    </p:spTree>
    <p:extLst>
      <p:ext uri="{BB962C8B-B14F-4D97-AF65-F5344CB8AC3E}">
        <p14:creationId xmlns:p14="http://schemas.microsoft.com/office/powerpoint/2010/main" val="2174666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Watters v. State </a:t>
            </a:r>
          </a:p>
        </p:txBody>
      </p:sp>
      <p:sp>
        <p:nvSpPr>
          <p:cNvPr id="3" name="Content Placeholder 2"/>
          <p:cNvSpPr>
            <a:spLocks noGrp="1"/>
          </p:cNvSpPr>
          <p:nvPr>
            <p:ph idx="1"/>
          </p:nvPr>
        </p:nvSpPr>
        <p:spPr/>
        <p:txBody>
          <a:bodyPr/>
          <a:lstStyle/>
          <a:p>
            <a:r>
              <a:rPr lang="en-US" dirty="0" smtClean="0"/>
              <a:t>In its holding, the </a:t>
            </a:r>
            <a:r>
              <a:rPr lang="en-US" dirty="0"/>
              <a:t>Court stressed the impact of visual aids on a jury, “[w]</a:t>
            </a:r>
            <a:r>
              <a:rPr lang="en-US" dirty="0" err="1"/>
              <a:t>ith</a:t>
            </a:r>
            <a:r>
              <a:rPr lang="en-US" dirty="0"/>
              <a:t> visual information, people believe what they see and will not step back and critically examine the conclusions they reach, unless they are explicitly motivated to do </a:t>
            </a:r>
            <a:r>
              <a:rPr lang="en-US" dirty="0" smtClean="0"/>
              <a:t>so.”</a:t>
            </a:r>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129 Nev. 886, 313 P.3d 243 (2013)</a:t>
            </a:r>
          </a:p>
          <a:p>
            <a:endParaRPr lang="en-US" dirty="0"/>
          </a:p>
        </p:txBody>
      </p:sp>
    </p:spTree>
    <p:extLst>
      <p:ext uri="{BB962C8B-B14F-4D97-AF65-F5344CB8AC3E}">
        <p14:creationId xmlns:p14="http://schemas.microsoft.com/office/powerpoint/2010/main" val="38434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Salas </a:t>
            </a:r>
          </a:p>
        </p:txBody>
      </p:sp>
      <p:sp>
        <p:nvSpPr>
          <p:cNvPr id="3" name="Text Placeholder 2"/>
          <p:cNvSpPr>
            <a:spLocks noGrp="1"/>
          </p:cNvSpPr>
          <p:nvPr>
            <p:ph type="body" idx="1"/>
          </p:nvPr>
        </p:nvSpPr>
        <p:spPr/>
        <p:txBody>
          <a:bodyPr/>
          <a:lstStyle/>
          <a:p>
            <a:r>
              <a:rPr lang="en-US" dirty="0"/>
              <a:t>408 P.3d 383 (Wash. Ct. App. 2018</a:t>
            </a:r>
            <a:r>
              <a:rPr lang="en-US" dirty="0" smtClean="0"/>
              <a:t>)</a:t>
            </a:r>
            <a:endParaRPr lang="en-US" dirty="0"/>
          </a:p>
        </p:txBody>
      </p:sp>
    </p:spTree>
    <p:extLst>
      <p:ext uri="{BB962C8B-B14F-4D97-AF65-F5344CB8AC3E}">
        <p14:creationId xmlns:p14="http://schemas.microsoft.com/office/powerpoint/2010/main" val="767998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Salas </a:t>
            </a:r>
          </a:p>
        </p:txBody>
      </p:sp>
      <p:sp>
        <p:nvSpPr>
          <p:cNvPr id="3" name="Content Placeholder 2"/>
          <p:cNvSpPr>
            <a:spLocks noGrp="1"/>
          </p:cNvSpPr>
          <p:nvPr>
            <p:ph idx="1"/>
          </p:nvPr>
        </p:nvSpPr>
        <p:spPr/>
        <p:txBody>
          <a:bodyPr/>
          <a:lstStyle/>
          <a:p>
            <a:r>
              <a:rPr lang="en-US" dirty="0" err="1"/>
              <a:t>Encarnacion</a:t>
            </a:r>
            <a:r>
              <a:rPr lang="en-US" dirty="0"/>
              <a:t> Salas was charged with the second degree murder of an individual who was described in court as Salas</a:t>
            </a:r>
            <a:r>
              <a:rPr lang="en-US" dirty="0" smtClean="0"/>
              <a:t>’ </a:t>
            </a:r>
            <a:r>
              <a:rPr lang="en-US" dirty="0"/>
              <a:t>good friend</a:t>
            </a:r>
            <a:r>
              <a:rPr lang="en-US" dirty="0" smtClean="0"/>
              <a:t>.</a:t>
            </a:r>
          </a:p>
          <a:p>
            <a:r>
              <a:rPr lang="en-US" dirty="0" smtClean="0"/>
              <a:t>Salas claimed self-defense.</a:t>
            </a:r>
          </a:p>
        </p:txBody>
      </p:sp>
      <p:sp>
        <p:nvSpPr>
          <p:cNvPr id="4" name="Text Placeholder 3"/>
          <p:cNvSpPr>
            <a:spLocks noGrp="1"/>
          </p:cNvSpPr>
          <p:nvPr>
            <p:ph type="body" sz="half" idx="2"/>
          </p:nvPr>
        </p:nvSpPr>
        <p:spPr/>
        <p:txBody>
          <a:bodyPr/>
          <a:lstStyle/>
          <a:p>
            <a:r>
              <a:rPr lang="en-US" sz="1600" dirty="0"/>
              <a:t>408 P.3d 383 (Wash. Ct. App. 2018)</a:t>
            </a:r>
          </a:p>
          <a:p>
            <a:endParaRPr lang="en-US" dirty="0"/>
          </a:p>
        </p:txBody>
      </p:sp>
    </p:spTree>
    <p:extLst>
      <p:ext uri="{BB962C8B-B14F-4D97-AF65-F5344CB8AC3E}">
        <p14:creationId xmlns:p14="http://schemas.microsoft.com/office/powerpoint/2010/main" val="3045381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Salas </a:t>
            </a:r>
          </a:p>
        </p:txBody>
      </p:sp>
      <p:sp>
        <p:nvSpPr>
          <p:cNvPr id="3" name="Content Placeholder 2"/>
          <p:cNvSpPr>
            <a:spLocks noGrp="1"/>
          </p:cNvSpPr>
          <p:nvPr>
            <p:ph idx="1"/>
          </p:nvPr>
        </p:nvSpPr>
        <p:spPr/>
        <p:txBody>
          <a:bodyPr/>
          <a:lstStyle/>
          <a:p>
            <a:r>
              <a:rPr lang="en-US" dirty="0" smtClean="0"/>
              <a:t>At closing, the prosecutor </a:t>
            </a:r>
            <a:r>
              <a:rPr lang="en-US" dirty="0"/>
              <a:t>displayed a 22-slide PowerPoint presentation, which had not been previously shared with the court or with the defendant’s </a:t>
            </a:r>
            <a:r>
              <a:rPr lang="en-US" dirty="0" smtClean="0"/>
              <a:t>counsel.</a:t>
            </a:r>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408 P.3d 383 (Wash. Ct. App. 2018)</a:t>
            </a:r>
          </a:p>
          <a:p>
            <a:endParaRPr lang="en-US" dirty="0"/>
          </a:p>
        </p:txBody>
      </p:sp>
    </p:spTree>
    <p:extLst>
      <p:ext uri="{BB962C8B-B14F-4D97-AF65-F5344CB8AC3E}">
        <p14:creationId xmlns:p14="http://schemas.microsoft.com/office/powerpoint/2010/main" val="3375425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Salas </a:t>
            </a:r>
          </a:p>
        </p:txBody>
      </p:sp>
      <p:sp>
        <p:nvSpPr>
          <p:cNvPr id="3" name="Content Placeholder 2"/>
          <p:cNvSpPr>
            <a:spLocks noGrp="1"/>
          </p:cNvSpPr>
          <p:nvPr>
            <p:ph idx="1"/>
          </p:nvPr>
        </p:nvSpPr>
        <p:spPr/>
        <p:txBody>
          <a:bodyPr/>
          <a:lstStyle/>
          <a:p>
            <a:r>
              <a:rPr lang="en-US" dirty="0"/>
              <a:t>The first slide contained two pictures. </a:t>
            </a:r>
            <a:endParaRPr lang="en-US" dirty="0" smtClean="0"/>
          </a:p>
          <a:p>
            <a:pPr lvl="1"/>
            <a:r>
              <a:rPr lang="en-US" dirty="0" smtClean="0"/>
              <a:t>The </a:t>
            </a:r>
            <a:r>
              <a:rPr lang="en-US" dirty="0"/>
              <a:t>picture on the right was a picture of Lopez at an amusement park.  He was photographed crouched down in front of three characters dressed as Smurfs. A caption about the photo reads, “Jesse Lopez:  5’5.5”, Band leader, saxophone player, customer service representative.”  </a:t>
            </a:r>
            <a:endParaRPr lang="en-US" dirty="0" smtClean="0"/>
          </a:p>
          <a:p>
            <a:pPr lvl="1"/>
            <a:r>
              <a:rPr lang="en-US" dirty="0" smtClean="0"/>
              <a:t>The </a:t>
            </a:r>
            <a:r>
              <a:rPr lang="en-US" dirty="0"/>
              <a:t>second picture is an unsmiling picture of Salas from his driver’s license. It is captioned “EJ Salas:  5’11”, Football player, fighter, outdoorsman.”  </a:t>
            </a:r>
            <a:endParaRPr lang="en-US" dirty="0" smtClean="0"/>
          </a:p>
          <a:p>
            <a:pPr lvl="1"/>
            <a:r>
              <a:rPr lang="en-US" dirty="0" smtClean="0"/>
              <a:t>The </a:t>
            </a:r>
            <a:r>
              <a:rPr lang="en-US" dirty="0"/>
              <a:t>prosecutor </a:t>
            </a:r>
            <a:r>
              <a:rPr lang="en-US" dirty="0" smtClean="0"/>
              <a:t>claimed this was in an attempt </a:t>
            </a:r>
            <a:r>
              <a:rPr lang="en-US" dirty="0"/>
              <a:t>to defeat the </a:t>
            </a:r>
            <a:r>
              <a:rPr lang="en-US" dirty="0" smtClean="0"/>
              <a:t>self-defense </a:t>
            </a:r>
            <a:r>
              <a:rPr lang="en-US" dirty="0"/>
              <a:t>claim by highlighting the differences between the physical capabilities of the defendant and the deceased</a:t>
            </a:r>
            <a:r>
              <a:rPr lang="en-US" dirty="0" smtClean="0"/>
              <a:t>.  However, the prosecutor also failed to note that the two men weighed approximately the same.</a:t>
            </a:r>
            <a:endParaRPr lang="en-US" dirty="0"/>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408 P.3d 383 (Wash. Ct. App. 2018)</a:t>
            </a:r>
          </a:p>
          <a:p>
            <a:endParaRPr lang="en-US" dirty="0"/>
          </a:p>
        </p:txBody>
      </p:sp>
    </p:spTree>
    <p:extLst>
      <p:ext uri="{BB962C8B-B14F-4D97-AF65-F5344CB8AC3E}">
        <p14:creationId xmlns:p14="http://schemas.microsoft.com/office/powerpoint/2010/main" val="810075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Salas </a:t>
            </a:r>
          </a:p>
        </p:txBody>
      </p:sp>
      <p:pic>
        <p:nvPicPr>
          <p:cNvPr id="5" name="Picture Placeholder 4"/>
          <p:cNvPicPr>
            <a:picLocks noGrp="1" noChangeAspect="1"/>
          </p:cNvPicPr>
          <p:nvPr>
            <p:ph type="pic" idx="1"/>
          </p:nvPr>
        </p:nvPicPr>
        <p:blipFill>
          <a:blip r:embed="rId3"/>
          <a:stretch>
            <a:fillRect/>
          </a:stretch>
        </p:blipFill>
        <p:spPr>
          <a:xfrm>
            <a:off x="3055147" y="672763"/>
            <a:ext cx="5841880" cy="4020625"/>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559304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3"/>
          <a:stretch>
            <a:fillRect/>
          </a:stretch>
        </p:blipFill>
        <p:spPr>
          <a:xfrm>
            <a:off x="3533247" y="758823"/>
            <a:ext cx="5089203" cy="3651197"/>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5797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Salas </a:t>
            </a:r>
          </a:p>
        </p:txBody>
      </p:sp>
      <p:sp>
        <p:nvSpPr>
          <p:cNvPr id="3" name="Content Placeholder 2"/>
          <p:cNvSpPr>
            <a:spLocks noGrp="1"/>
          </p:cNvSpPr>
          <p:nvPr>
            <p:ph idx="1"/>
          </p:nvPr>
        </p:nvSpPr>
        <p:spPr/>
        <p:txBody>
          <a:bodyPr/>
          <a:lstStyle/>
          <a:p>
            <a:r>
              <a:rPr lang="en-US" dirty="0"/>
              <a:t>Closing argument provides an opportunity for counsel to summarize and highlight relevant evidence and argue reasonable inferences from the evidence. </a:t>
            </a:r>
            <a:endParaRPr lang="en-US" dirty="0" smtClean="0"/>
          </a:p>
          <a:p>
            <a:r>
              <a:rPr lang="en-US" dirty="0"/>
              <a:t>PowerPoint slides can be improper and prejudicial even if they do not number in the hundreds and do not shout “GUILTY </a:t>
            </a:r>
            <a:r>
              <a:rPr lang="en-US" dirty="0" err="1"/>
              <a:t>GUILTY</a:t>
            </a:r>
            <a:r>
              <a:rPr lang="en-US" dirty="0"/>
              <a:t> </a:t>
            </a:r>
            <a:r>
              <a:rPr lang="en-US" dirty="0" err="1"/>
              <a:t>GUILTY</a:t>
            </a:r>
            <a:r>
              <a:rPr lang="en-US" dirty="0"/>
              <a:t>!” in red letters. </a:t>
            </a:r>
            <a:endParaRPr lang="en-US" dirty="0" smtClean="0"/>
          </a:p>
          <a:p>
            <a:r>
              <a:rPr lang="en-US" dirty="0" smtClean="0"/>
              <a:t>The </a:t>
            </a:r>
            <a:r>
              <a:rPr lang="en-US" dirty="0"/>
              <a:t>Washington Court concluded there was a substantial likelihood that the visual presentation prejudiced the defendant’s right to a trial in which his claim of self-defense and the alternative of manslaughter could be fairly considered, and ordered a new trial.</a:t>
            </a:r>
          </a:p>
          <a:p>
            <a:endParaRPr lang="en-US" dirty="0" smtClean="0"/>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408 P.3d 383 (Wash. Ct. App. 2018)</a:t>
            </a:r>
          </a:p>
          <a:p>
            <a:endParaRPr lang="en-US" dirty="0"/>
          </a:p>
        </p:txBody>
      </p:sp>
    </p:spTree>
    <p:extLst>
      <p:ext uri="{BB962C8B-B14F-4D97-AF65-F5344CB8AC3E}">
        <p14:creationId xmlns:p14="http://schemas.microsoft.com/office/powerpoint/2010/main" val="320449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Nevada Rule of Professional </a:t>
            </a:r>
            <a:r>
              <a:rPr lang="en-US" dirty="0" smtClean="0"/>
              <a:t/>
            </a:r>
            <a:br>
              <a:rPr lang="en-US" dirty="0" smtClean="0"/>
            </a:br>
            <a:r>
              <a:rPr lang="en-US" dirty="0" smtClean="0"/>
              <a:t>Conduct</a:t>
            </a:r>
            <a:r>
              <a:rPr lang="en-US" dirty="0"/>
              <a:t> </a:t>
            </a:r>
            <a:r>
              <a:rPr lang="en-US" dirty="0" smtClean="0"/>
              <a:t>3.8</a:t>
            </a:r>
            <a:r>
              <a:rPr lang="en-US" dirty="0"/>
              <a:t> </a:t>
            </a: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prosecutor in a criminal case shall:</a:t>
            </a:r>
          </a:p>
          <a:p>
            <a:pPr marL="0" indent="0">
              <a:buNone/>
            </a:pPr>
            <a:r>
              <a:rPr lang="en-US" dirty="0"/>
              <a:t>      (a) Refrain from prosecuting a charge that the prosecutor knows is not supported by probable </a:t>
            </a:r>
            <a:r>
              <a:rPr lang="en-US" dirty="0" smtClean="0"/>
              <a:t>cause;</a:t>
            </a:r>
            <a:endParaRPr lang="en-US" dirty="0"/>
          </a:p>
        </p:txBody>
      </p:sp>
      <p:sp>
        <p:nvSpPr>
          <p:cNvPr id="4" name="Text Placeholder 3"/>
          <p:cNvSpPr>
            <a:spLocks noGrp="1"/>
          </p:cNvSpPr>
          <p:nvPr>
            <p:ph type="body" sz="half" idx="2"/>
          </p:nvPr>
        </p:nvSpPr>
        <p:spPr/>
        <p:txBody>
          <a:bodyPr>
            <a:normAutofit/>
          </a:bodyPr>
          <a:lstStyle/>
          <a:p>
            <a:r>
              <a:rPr lang="en-US" sz="1600" dirty="0"/>
              <a:t>Special Responsibilities of a </a:t>
            </a:r>
            <a:r>
              <a:rPr lang="en-US" sz="1600" dirty="0" smtClean="0"/>
              <a:t>Prosecutor</a:t>
            </a:r>
            <a:endParaRPr lang="en-US" sz="1600" dirty="0"/>
          </a:p>
        </p:txBody>
      </p:sp>
    </p:spTree>
    <p:extLst>
      <p:ext uri="{BB962C8B-B14F-4D97-AF65-F5344CB8AC3E}">
        <p14:creationId xmlns:p14="http://schemas.microsoft.com/office/powerpoint/2010/main" val="4270036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a:t>
            </a:r>
            <a:r>
              <a:rPr lang="en-US" dirty="0" smtClean="0"/>
              <a:t> Walker </a:t>
            </a:r>
            <a:endParaRPr lang="en-US" dirty="0"/>
          </a:p>
        </p:txBody>
      </p:sp>
      <p:sp>
        <p:nvSpPr>
          <p:cNvPr id="3" name="Text Placeholder 2"/>
          <p:cNvSpPr>
            <a:spLocks noGrp="1"/>
          </p:cNvSpPr>
          <p:nvPr>
            <p:ph type="body" idx="1"/>
          </p:nvPr>
        </p:nvSpPr>
        <p:spPr/>
        <p:txBody>
          <a:bodyPr/>
          <a:lstStyle/>
          <a:p>
            <a:r>
              <a:rPr lang="en-US" dirty="0"/>
              <a:t>341 P.3d 976 (Wash. 2015)</a:t>
            </a:r>
          </a:p>
          <a:p>
            <a:endParaRPr lang="en-US" dirty="0"/>
          </a:p>
        </p:txBody>
      </p:sp>
    </p:spTree>
    <p:extLst>
      <p:ext uri="{BB962C8B-B14F-4D97-AF65-F5344CB8AC3E}">
        <p14:creationId xmlns:p14="http://schemas.microsoft.com/office/powerpoint/2010/main" val="3535987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Walker </a:t>
            </a:r>
          </a:p>
        </p:txBody>
      </p:sp>
      <p:sp>
        <p:nvSpPr>
          <p:cNvPr id="3" name="Content Placeholder 2"/>
          <p:cNvSpPr>
            <a:spLocks noGrp="1"/>
          </p:cNvSpPr>
          <p:nvPr>
            <p:ph idx="1"/>
          </p:nvPr>
        </p:nvSpPr>
        <p:spPr/>
        <p:txBody>
          <a:bodyPr/>
          <a:lstStyle/>
          <a:p>
            <a:r>
              <a:rPr lang="en-US" dirty="0" err="1"/>
              <a:t>Odies</a:t>
            </a:r>
            <a:r>
              <a:rPr lang="en-US" dirty="0"/>
              <a:t> Walker was convicted as an accomplice to first degree murder, first degree assault, first degree robbery, solicitation, and conspiracy.</a:t>
            </a:r>
          </a:p>
        </p:txBody>
      </p:sp>
      <p:sp>
        <p:nvSpPr>
          <p:cNvPr id="4" name="Text Placeholder 3"/>
          <p:cNvSpPr>
            <a:spLocks noGrp="1"/>
          </p:cNvSpPr>
          <p:nvPr>
            <p:ph type="body" sz="half" idx="2"/>
          </p:nvPr>
        </p:nvSpPr>
        <p:spPr/>
        <p:txBody>
          <a:bodyPr/>
          <a:lstStyle/>
          <a:p>
            <a:r>
              <a:rPr lang="en-US" sz="1600" dirty="0"/>
              <a:t>341 P.3d 976 (Wash. 2015)</a:t>
            </a:r>
          </a:p>
          <a:p>
            <a:endParaRPr lang="en-US" dirty="0"/>
          </a:p>
        </p:txBody>
      </p:sp>
    </p:spTree>
    <p:extLst>
      <p:ext uri="{BB962C8B-B14F-4D97-AF65-F5344CB8AC3E}">
        <p14:creationId xmlns:p14="http://schemas.microsoft.com/office/powerpoint/2010/main" val="1183684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Walker </a:t>
            </a:r>
          </a:p>
        </p:txBody>
      </p:sp>
      <p:sp>
        <p:nvSpPr>
          <p:cNvPr id="3" name="Content Placeholder 2"/>
          <p:cNvSpPr>
            <a:spLocks noGrp="1"/>
          </p:cNvSpPr>
          <p:nvPr>
            <p:ph idx="1"/>
          </p:nvPr>
        </p:nvSpPr>
        <p:spPr/>
        <p:txBody>
          <a:bodyPr/>
          <a:lstStyle/>
          <a:p>
            <a:r>
              <a:rPr lang="en-US" dirty="0" smtClean="0"/>
              <a:t>The prosecutor’s closing argument repeatedly </a:t>
            </a:r>
            <a:r>
              <a:rPr lang="en-US" dirty="0"/>
              <a:t>expressed the prosecutor's personal opinion on guilt—over 100 of its approximately 250 slides were headed with the words “DEFENDANT WALKER GUILTY OF PREMEDITATED MURDER,” and one slide showed Walker's booking photograph altered with the words “GUILTY BEYOND A REASONABLE DOUBT,” which were superimposed over his face in bold red letters. </a:t>
            </a:r>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341 P.3d 976 (Wash. 2015)</a:t>
            </a:r>
          </a:p>
          <a:p>
            <a:endParaRPr lang="en-US" dirty="0"/>
          </a:p>
        </p:txBody>
      </p:sp>
    </p:spTree>
    <p:extLst>
      <p:ext uri="{BB962C8B-B14F-4D97-AF65-F5344CB8AC3E}">
        <p14:creationId xmlns:p14="http://schemas.microsoft.com/office/powerpoint/2010/main" val="164444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a:t>
            </a:r>
            <a:r>
              <a:rPr lang="en-US" dirty="0" smtClean="0"/>
              <a:t>Walker</a:t>
            </a:r>
            <a:endParaRPr lang="en-US" dirty="0"/>
          </a:p>
        </p:txBody>
      </p:sp>
      <p:pic>
        <p:nvPicPr>
          <p:cNvPr id="5" name="Picture Placeholder 4"/>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64000"/>
                    </a14:imgEffect>
                    <a14:imgEffect>
                      <a14:saturation sat="145000"/>
                    </a14:imgEffect>
                    <a14:imgEffect>
                      <a14:brightnessContrast bright="63000" contrast="79000"/>
                    </a14:imgEffect>
                  </a14:imgLayer>
                </a14:imgProps>
              </a:ext>
              <a:ext uri="{28A0092B-C50C-407E-A947-70E740481C1C}">
                <a14:useLocalDpi xmlns:a14="http://schemas.microsoft.com/office/drawing/2010/main" val="0"/>
              </a:ext>
            </a:extLst>
          </a:blip>
          <a:stretch>
            <a:fillRect/>
          </a:stretch>
        </p:blipFill>
        <p:spPr>
          <a:xfrm>
            <a:off x="2894046" y="416721"/>
            <a:ext cx="6403908" cy="4476121"/>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729741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walker</a:t>
            </a:r>
            <a:endParaRPr lang="en-US" dirty="0"/>
          </a:p>
        </p:txBody>
      </p:sp>
      <p:sp>
        <p:nvSpPr>
          <p:cNvPr id="4" name="Text Placeholder 3"/>
          <p:cNvSpPr>
            <a:spLocks noGrp="1"/>
          </p:cNvSpPr>
          <p:nvPr>
            <p:ph type="body" sz="half" idx="2"/>
          </p:nvPr>
        </p:nvSpPr>
        <p:spPr/>
        <p:txBody>
          <a:bodyPr/>
          <a:lstStyle/>
          <a:p>
            <a:endParaRPr lang="en-US"/>
          </a:p>
        </p:txBody>
      </p:sp>
      <p:pic>
        <p:nvPicPr>
          <p:cNvPr id="9" name="Picture Placeholder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49985" b="49846"/>
          <a:stretch/>
        </p:blipFill>
        <p:spPr>
          <a:xfrm>
            <a:off x="3165228" y="580772"/>
            <a:ext cx="5861543" cy="4559137"/>
          </a:xfrm>
        </p:spPr>
      </p:pic>
    </p:spTree>
    <p:extLst>
      <p:ext uri="{BB962C8B-B14F-4D97-AF65-F5344CB8AC3E}">
        <p14:creationId xmlns:p14="http://schemas.microsoft.com/office/powerpoint/2010/main" val="2954794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walker</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9015" t="-434" b="49903"/>
          <a:stretch/>
        </p:blipFill>
        <p:spPr>
          <a:xfrm>
            <a:off x="3327057" y="581290"/>
            <a:ext cx="5537886" cy="4376790"/>
          </a:xfrm>
        </p:spPr>
      </p:pic>
    </p:spTree>
    <p:extLst>
      <p:ext uri="{BB962C8B-B14F-4D97-AF65-F5344CB8AC3E}">
        <p14:creationId xmlns:p14="http://schemas.microsoft.com/office/powerpoint/2010/main" val="89752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walker</a:t>
            </a:r>
            <a:endParaRPr lang="en-US" dirty="0"/>
          </a:p>
        </p:txBody>
      </p:sp>
      <p:sp>
        <p:nvSpPr>
          <p:cNvPr id="4" name="Text Placeholder 3"/>
          <p:cNvSpPr>
            <a:spLocks noGrp="1"/>
          </p:cNvSpPr>
          <p:nvPr>
            <p:ph type="body" sz="half" idx="2"/>
          </p:nvPr>
        </p:nvSpPr>
        <p:spPr/>
        <p:txBody>
          <a:bodyPr/>
          <a:lstStyle/>
          <a:p>
            <a:endParaRPr lang="en-US"/>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9274" r="49815"/>
          <a:stretch/>
        </p:blipFill>
        <p:spPr>
          <a:xfrm>
            <a:off x="3225571" y="579121"/>
            <a:ext cx="5740857" cy="4500880"/>
          </a:xfrm>
        </p:spPr>
      </p:pic>
    </p:spTree>
    <p:extLst>
      <p:ext uri="{BB962C8B-B14F-4D97-AF65-F5344CB8AC3E}">
        <p14:creationId xmlns:p14="http://schemas.microsoft.com/office/powerpoint/2010/main" val="4285362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walker</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9673" t="50190"/>
          <a:stretch/>
        </p:blipFill>
        <p:spPr>
          <a:xfrm>
            <a:off x="3256279" y="681280"/>
            <a:ext cx="5694681" cy="4371696"/>
          </a:xfrm>
        </p:spPr>
      </p:pic>
    </p:spTree>
    <p:extLst>
      <p:ext uri="{BB962C8B-B14F-4D97-AF65-F5344CB8AC3E}">
        <p14:creationId xmlns:p14="http://schemas.microsoft.com/office/powerpoint/2010/main" val="1485604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Walker </a:t>
            </a:r>
          </a:p>
        </p:txBody>
      </p:sp>
      <p:sp>
        <p:nvSpPr>
          <p:cNvPr id="3" name="Content Placeholder 2"/>
          <p:cNvSpPr>
            <a:spLocks noGrp="1"/>
          </p:cNvSpPr>
          <p:nvPr>
            <p:ph idx="1"/>
          </p:nvPr>
        </p:nvSpPr>
        <p:spPr/>
        <p:txBody>
          <a:bodyPr/>
          <a:lstStyle/>
          <a:p>
            <a:r>
              <a:rPr lang="en-US" dirty="0" smtClean="0"/>
              <a:t>Several </a:t>
            </a:r>
            <a:r>
              <a:rPr lang="en-US" dirty="0"/>
              <a:t>other slides include photographs that were admitted exhibits, but altered with captions, headings, and superimposed text. For example, one slide is a photograph of money seized by police with the heading “MONEY IS MORE IMPORTANT THAN HUMAN LIFE” even though there was never an allegation or evidence that the defendant, or anyone else involved, ever actually said those words</a:t>
            </a:r>
            <a:r>
              <a:rPr lang="en-US" dirty="0" smtClean="0"/>
              <a:t>.</a:t>
            </a:r>
            <a:endParaRPr lang="en-US" dirty="0"/>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341 P.3d 976 (Wash. 2015)</a:t>
            </a:r>
          </a:p>
          <a:p>
            <a:endParaRPr lang="en-US" dirty="0"/>
          </a:p>
        </p:txBody>
      </p:sp>
    </p:spTree>
    <p:extLst>
      <p:ext uri="{BB962C8B-B14F-4D97-AF65-F5344CB8AC3E}">
        <p14:creationId xmlns:p14="http://schemas.microsoft.com/office/powerpoint/2010/main" val="3834887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walker</a:t>
            </a:r>
            <a:endParaRPr lang="en-US" dirty="0"/>
          </a:p>
        </p:txBody>
      </p:sp>
      <p:sp>
        <p:nvSpPr>
          <p:cNvPr id="4" name="Text Placeholder 3"/>
          <p:cNvSpPr>
            <a:spLocks noGrp="1"/>
          </p:cNvSpPr>
          <p:nvPr>
            <p:ph type="body" sz="half" idx="2"/>
          </p:nvPr>
        </p:nvSpPr>
        <p:spPr/>
        <p:txBody>
          <a:bodyPr/>
          <a:lstStyle/>
          <a:p>
            <a:endParaRPr lang="en-US"/>
          </a:p>
        </p:txBody>
      </p:sp>
      <p:pic>
        <p:nvPicPr>
          <p:cNvPr id="6" name="Picture Placeholder 5"/>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49000"/>
                    </a14:imgEffect>
                    <a14:imgEffect>
                      <a14:saturation sat="297000"/>
                    </a14:imgEffect>
                    <a14:imgEffect>
                      <a14:brightnessContrast bright="30000" contrast="-51000"/>
                    </a14:imgEffect>
                  </a14:imgLayer>
                </a14:imgProps>
              </a:ext>
              <a:ext uri="{28A0092B-C50C-407E-A947-70E740481C1C}">
                <a14:useLocalDpi xmlns:a14="http://schemas.microsoft.com/office/drawing/2010/main" val="0"/>
              </a:ext>
            </a:extLst>
          </a:blip>
          <a:stretch>
            <a:fillRect/>
          </a:stretch>
        </p:blipFill>
        <p:spPr>
          <a:xfrm>
            <a:off x="3139828" y="635603"/>
            <a:ext cx="5912343" cy="4469870"/>
          </a:xfrm>
        </p:spPr>
      </p:pic>
    </p:spTree>
    <p:extLst>
      <p:ext uri="{BB962C8B-B14F-4D97-AF65-F5344CB8AC3E}">
        <p14:creationId xmlns:p14="http://schemas.microsoft.com/office/powerpoint/2010/main" val="253951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Nevada Rule of Professional </a:t>
            </a:r>
            <a:r>
              <a:rPr lang="en-US" dirty="0" smtClean="0"/>
              <a:t/>
            </a:r>
            <a:br>
              <a:rPr lang="en-US" dirty="0" smtClean="0"/>
            </a:br>
            <a:r>
              <a:rPr lang="en-US" dirty="0" smtClean="0"/>
              <a:t>Conduct</a:t>
            </a:r>
            <a:r>
              <a:rPr lang="en-US" dirty="0"/>
              <a:t> </a:t>
            </a:r>
            <a:r>
              <a:rPr lang="en-US" dirty="0" smtClean="0"/>
              <a:t>3.8</a:t>
            </a:r>
            <a:r>
              <a:rPr lang="en-US" dirty="0"/>
              <a:t> </a:t>
            </a: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prosecutor in a criminal case shall:</a:t>
            </a:r>
          </a:p>
          <a:p>
            <a:pPr marL="0" indent="0">
              <a:buNone/>
            </a:pPr>
            <a:r>
              <a:rPr lang="en-US" dirty="0" smtClean="0"/>
              <a:t>      </a:t>
            </a:r>
            <a:r>
              <a:rPr lang="en-US" dirty="0"/>
              <a:t>(b) Make reasonable efforts to assure that the accused has been advised of the right to, and the procedure for obtaining, counsel and has been given reasonable opportunity to obtain counsel</a:t>
            </a:r>
            <a:r>
              <a:rPr lang="en-US" dirty="0" smtClean="0"/>
              <a:t>;</a:t>
            </a:r>
            <a:endParaRPr lang="en-US" dirty="0"/>
          </a:p>
        </p:txBody>
      </p:sp>
      <p:sp>
        <p:nvSpPr>
          <p:cNvPr id="4" name="Text Placeholder 3"/>
          <p:cNvSpPr>
            <a:spLocks noGrp="1"/>
          </p:cNvSpPr>
          <p:nvPr>
            <p:ph type="body" sz="half" idx="2"/>
          </p:nvPr>
        </p:nvSpPr>
        <p:spPr/>
        <p:txBody>
          <a:bodyPr>
            <a:normAutofit/>
          </a:bodyPr>
          <a:lstStyle/>
          <a:p>
            <a:r>
              <a:rPr lang="en-US" sz="1600" dirty="0"/>
              <a:t>Special Responsibilities of a </a:t>
            </a:r>
            <a:r>
              <a:rPr lang="en-US" sz="1600" dirty="0" smtClean="0"/>
              <a:t>Prosecutor</a:t>
            </a:r>
            <a:endParaRPr lang="en-US" sz="1600" dirty="0"/>
          </a:p>
        </p:txBody>
      </p:sp>
    </p:spTree>
    <p:extLst>
      <p:ext uri="{BB962C8B-B14F-4D97-AF65-F5344CB8AC3E}">
        <p14:creationId xmlns:p14="http://schemas.microsoft.com/office/powerpoint/2010/main" val="2809641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Walker </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49780" b="51181"/>
          <a:stretch/>
        </p:blipFill>
        <p:spPr>
          <a:xfrm>
            <a:off x="3373508" y="723095"/>
            <a:ext cx="5444983" cy="4174185"/>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13838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Walker</a:t>
            </a:r>
            <a:endParaRPr lang="en-US" dirty="0"/>
          </a:p>
        </p:txBody>
      </p:sp>
      <p:sp>
        <p:nvSpPr>
          <p:cNvPr id="3" name="Content Placeholder 2"/>
          <p:cNvSpPr>
            <a:spLocks noGrp="1"/>
          </p:cNvSpPr>
          <p:nvPr>
            <p:ph idx="1"/>
          </p:nvPr>
        </p:nvSpPr>
        <p:spPr/>
        <p:txBody>
          <a:bodyPr/>
          <a:lstStyle/>
          <a:p>
            <a:r>
              <a:rPr lang="en-US" dirty="0"/>
              <a:t>The prosecutor </a:t>
            </a:r>
            <a:r>
              <a:rPr lang="en-US" dirty="0" smtClean="0"/>
              <a:t>appealed </a:t>
            </a:r>
            <a:r>
              <a:rPr lang="en-US" dirty="0"/>
              <a:t>to passion and prejudice by juxtaposing photographs of the victim with photographs of Walker and his family, some altered with the addition of inflammatory captions and superimposed text. </a:t>
            </a:r>
            <a:endParaRPr lang="en-US" dirty="0" smtClean="0"/>
          </a:p>
          <a:p>
            <a:r>
              <a:rPr lang="en-US" dirty="0" smtClean="0"/>
              <a:t>While </a:t>
            </a:r>
            <a:r>
              <a:rPr lang="en-US" dirty="0"/>
              <a:t>the prosecutor is entitled to draw the jury's attention to admitted evidence, those slides, as presented, served no legitimate purpose. </a:t>
            </a:r>
            <a:endParaRPr lang="en-US" dirty="0" smtClean="0"/>
          </a:p>
          <a:p>
            <a:r>
              <a:rPr lang="en-US" dirty="0" smtClean="0"/>
              <a:t>Their </a:t>
            </a:r>
            <a:r>
              <a:rPr lang="en-US" dirty="0"/>
              <a:t>prejudicial effect could not have been cured by a timely objection, and the court cannot conclude with any confidence that the defendant’s convictions were the result of a fair trial.</a:t>
            </a:r>
            <a:endParaRPr lang="en-US" dirty="0" smtClean="0"/>
          </a:p>
          <a:p>
            <a:pPr lvl="1"/>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341 P.3d 976 (Wash. 2015)</a:t>
            </a:r>
          </a:p>
          <a:p>
            <a:endParaRPr lang="en-US" dirty="0"/>
          </a:p>
        </p:txBody>
      </p:sp>
    </p:spTree>
    <p:extLst>
      <p:ext uri="{BB962C8B-B14F-4D97-AF65-F5344CB8AC3E}">
        <p14:creationId xmlns:p14="http://schemas.microsoft.com/office/powerpoint/2010/main" val="1902974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examples of prosecutorial misconduct arising from improper PowerPoint </a:t>
            </a:r>
            <a:r>
              <a:rPr lang="en-US" dirty="0" smtClean="0"/>
              <a:t>slides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2215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Walter</a:t>
            </a:r>
          </a:p>
        </p:txBody>
      </p:sp>
      <p:sp>
        <p:nvSpPr>
          <p:cNvPr id="3" name="Content Placeholder 2"/>
          <p:cNvSpPr>
            <a:spLocks noGrp="1"/>
          </p:cNvSpPr>
          <p:nvPr>
            <p:ph idx="1"/>
          </p:nvPr>
        </p:nvSpPr>
        <p:spPr/>
        <p:txBody>
          <a:bodyPr/>
          <a:lstStyle/>
          <a:p>
            <a:r>
              <a:rPr lang="en-US" dirty="0"/>
              <a:t>T</a:t>
            </a:r>
            <a:r>
              <a:rPr lang="en-US" dirty="0" smtClean="0"/>
              <a:t>he Missouri court </a:t>
            </a:r>
            <a:r>
              <a:rPr lang="en-US" dirty="0"/>
              <a:t>held that the act of digitally imposing the word “GUILTY” across the mugshot of the defendant was prejudicial</a:t>
            </a:r>
            <a:r>
              <a:rPr lang="en-US" dirty="0" smtClean="0"/>
              <a:t>.</a:t>
            </a:r>
            <a:endParaRPr lang="en-US" dirty="0"/>
          </a:p>
        </p:txBody>
      </p:sp>
      <p:sp>
        <p:nvSpPr>
          <p:cNvPr id="4" name="Text Placeholder 3"/>
          <p:cNvSpPr>
            <a:spLocks noGrp="1"/>
          </p:cNvSpPr>
          <p:nvPr>
            <p:ph type="body" sz="half" idx="2"/>
          </p:nvPr>
        </p:nvSpPr>
        <p:spPr/>
        <p:txBody>
          <a:bodyPr/>
          <a:lstStyle/>
          <a:p>
            <a:r>
              <a:rPr lang="en-US" sz="1600" dirty="0"/>
              <a:t>479 S.W.3d 118 (Mo. 2016)</a:t>
            </a:r>
          </a:p>
          <a:p>
            <a:endParaRPr lang="en-US" dirty="0"/>
          </a:p>
        </p:txBody>
      </p:sp>
    </p:spTree>
    <p:extLst>
      <p:ext uri="{BB962C8B-B14F-4D97-AF65-F5344CB8AC3E}">
        <p14:creationId xmlns:p14="http://schemas.microsoft.com/office/powerpoint/2010/main" val="1110169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Mercer </a:t>
            </a:r>
          </a:p>
        </p:txBody>
      </p:sp>
      <p:sp>
        <p:nvSpPr>
          <p:cNvPr id="3" name="Content Placeholder 2"/>
          <p:cNvSpPr>
            <a:spLocks noGrp="1"/>
          </p:cNvSpPr>
          <p:nvPr>
            <p:ph idx="1"/>
          </p:nvPr>
        </p:nvSpPr>
        <p:spPr/>
        <p:txBody>
          <a:bodyPr/>
          <a:lstStyle/>
          <a:p>
            <a:r>
              <a:rPr lang="en-US" dirty="0" smtClean="0"/>
              <a:t>The Ohio </a:t>
            </a:r>
            <a:r>
              <a:rPr lang="en-US" dirty="0"/>
              <a:t>court reviewed the trial court’s decision in a case in which the defendant was on trial for the rape of a child and gross imposition of a child younger than 13 years old.  In summarizing the state’s case, the prosecutor displayed a slide depicting a block-form man with horns holding the hand of a block-form little girl. </a:t>
            </a:r>
            <a:endParaRPr lang="en-US" dirty="0" smtClean="0"/>
          </a:p>
          <a:p>
            <a:r>
              <a:rPr lang="en-US" dirty="0" smtClean="0"/>
              <a:t>The </a:t>
            </a:r>
            <a:r>
              <a:rPr lang="en-US" dirty="0"/>
              <a:t>court agreed with the defendant that depicting the defendant as the devil was “egregious” and flagrantly overstepped “the bounds of professionalism and decorum</a:t>
            </a:r>
            <a:r>
              <a:rPr lang="en-US" dirty="0" smtClean="0"/>
              <a:t>.”</a:t>
            </a:r>
            <a:endParaRPr lang="en-US" dirty="0"/>
          </a:p>
        </p:txBody>
      </p:sp>
      <p:sp>
        <p:nvSpPr>
          <p:cNvPr id="4" name="Text Placeholder 3"/>
          <p:cNvSpPr>
            <a:spLocks noGrp="1"/>
          </p:cNvSpPr>
          <p:nvPr>
            <p:ph type="body" sz="half" idx="2"/>
          </p:nvPr>
        </p:nvSpPr>
        <p:spPr/>
        <p:txBody>
          <a:bodyPr/>
          <a:lstStyle/>
          <a:p>
            <a:r>
              <a:rPr lang="en-US" sz="1600" dirty="0"/>
              <a:t>2103 Ohio App. LEXIS 1414</a:t>
            </a:r>
          </a:p>
          <a:p>
            <a:endParaRPr lang="en-US" dirty="0"/>
          </a:p>
        </p:txBody>
      </p:sp>
    </p:spTree>
    <p:extLst>
      <p:ext uri="{BB962C8B-B14F-4D97-AF65-F5344CB8AC3E}">
        <p14:creationId xmlns:p14="http://schemas.microsoft.com/office/powerpoint/2010/main" val="21890303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 </a:t>
            </a:r>
            <a:r>
              <a:rPr lang="en-US" dirty="0" err="1"/>
              <a:t>Reineke</a:t>
            </a:r>
            <a:endParaRPr lang="en-US" dirty="0"/>
          </a:p>
        </p:txBody>
      </p:sp>
      <p:sp>
        <p:nvSpPr>
          <p:cNvPr id="3" name="Content Placeholder 2"/>
          <p:cNvSpPr>
            <a:spLocks noGrp="1"/>
          </p:cNvSpPr>
          <p:nvPr>
            <p:ph idx="1"/>
          </p:nvPr>
        </p:nvSpPr>
        <p:spPr/>
        <p:txBody>
          <a:bodyPr/>
          <a:lstStyle/>
          <a:p>
            <a:r>
              <a:rPr lang="en-US" dirty="0"/>
              <a:t>The </a:t>
            </a:r>
            <a:r>
              <a:rPr lang="en-US" dirty="0" smtClean="0"/>
              <a:t>Oregon court </a:t>
            </a:r>
            <a:r>
              <a:rPr lang="en-US" dirty="0"/>
              <a:t>found that the prosecutor’s slide presentation constituted a comment upon the defendant’s constitutional right to remain silent</a:t>
            </a:r>
            <a:r>
              <a:rPr lang="en-US" dirty="0" smtClean="0"/>
              <a:t>.</a:t>
            </a:r>
            <a:endParaRPr lang="en-US" dirty="0"/>
          </a:p>
        </p:txBody>
      </p:sp>
      <p:sp>
        <p:nvSpPr>
          <p:cNvPr id="4" name="Text Placeholder 3"/>
          <p:cNvSpPr>
            <a:spLocks noGrp="1"/>
          </p:cNvSpPr>
          <p:nvPr>
            <p:ph type="body" sz="half" idx="2"/>
          </p:nvPr>
        </p:nvSpPr>
        <p:spPr/>
        <p:txBody>
          <a:bodyPr/>
          <a:lstStyle/>
          <a:p>
            <a:r>
              <a:rPr lang="en-US" sz="1600" dirty="0"/>
              <a:t>337 P.3d 941 (Or. Ct. App. 2014)</a:t>
            </a:r>
          </a:p>
          <a:p>
            <a:endParaRPr lang="en-US" dirty="0"/>
          </a:p>
        </p:txBody>
      </p:sp>
    </p:spTree>
    <p:extLst>
      <p:ext uri="{BB962C8B-B14F-4D97-AF65-F5344CB8AC3E}">
        <p14:creationId xmlns:p14="http://schemas.microsoft.com/office/powerpoint/2010/main" val="4026391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Demonstrative aids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0796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Sevier v. State</a:t>
            </a:r>
          </a:p>
        </p:txBody>
      </p:sp>
      <p:sp>
        <p:nvSpPr>
          <p:cNvPr id="3" name="Text Placeholder 2"/>
          <p:cNvSpPr>
            <a:spLocks noGrp="1"/>
          </p:cNvSpPr>
          <p:nvPr>
            <p:ph type="body" idx="1"/>
          </p:nvPr>
        </p:nvSpPr>
        <p:spPr/>
        <p:txBody>
          <a:bodyPr/>
          <a:lstStyle/>
          <a:p>
            <a:r>
              <a:rPr lang="en-US" dirty="0"/>
              <a:t>435 P.3d 1230 (March 15, </a:t>
            </a:r>
            <a:r>
              <a:rPr lang="en-US" dirty="0" smtClean="0"/>
              <a:t>2019</a:t>
            </a:r>
            <a:r>
              <a:rPr lang="en-US" dirty="0"/>
              <a:t>)</a:t>
            </a:r>
          </a:p>
        </p:txBody>
      </p:sp>
    </p:spTree>
    <p:extLst>
      <p:ext uri="{BB962C8B-B14F-4D97-AF65-F5344CB8AC3E}">
        <p14:creationId xmlns:p14="http://schemas.microsoft.com/office/powerpoint/2010/main" val="19667439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Sevier v. State</a:t>
            </a:r>
          </a:p>
        </p:txBody>
      </p:sp>
      <p:sp>
        <p:nvSpPr>
          <p:cNvPr id="3" name="Content Placeholder 2"/>
          <p:cNvSpPr>
            <a:spLocks noGrp="1"/>
          </p:cNvSpPr>
          <p:nvPr>
            <p:ph idx="1"/>
          </p:nvPr>
        </p:nvSpPr>
        <p:spPr/>
        <p:txBody>
          <a:bodyPr/>
          <a:lstStyle/>
          <a:p>
            <a:r>
              <a:rPr lang="en-US" dirty="0"/>
              <a:t>Use of a demonstrative </a:t>
            </a:r>
            <a:r>
              <a:rPr lang="en-US" dirty="0" smtClean="0"/>
              <a:t>aid </a:t>
            </a:r>
            <a:r>
              <a:rPr lang="en-US" dirty="0"/>
              <a:t>in closing argument must correctly state the law and must correctly summarize evidence admitted during </a:t>
            </a:r>
            <a:r>
              <a:rPr lang="en-US" dirty="0" smtClean="0"/>
              <a:t>trial.</a:t>
            </a:r>
            <a:endParaRPr lang="en-US" dirty="0"/>
          </a:p>
          <a:p>
            <a:r>
              <a:rPr lang="en-US" dirty="0" smtClean="0"/>
              <a:t>Misrepresenting </a:t>
            </a:r>
            <a:r>
              <a:rPr lang="en-US" dirty="0"/>
              <a:t>evidence during closing </a:t>
            </a:r>
            <a:r>
              <a:rPr lang="en-US" dirty="0" smtClean="0"/>
              <a:t>is prosecutorial misconduct constituting </a:t>
            </a:r>
            <a:r>
              <a:rPr lang="en-US" dirty="0"/>
              <a:t>reversible </a:t>
            </a:r>
            <a:r>
              <a:rPr lang="en-US" dirty="0" smtClean="0"/>
              <a:t>error.</a:t>
            </a:r>
            <a:endParaRPr lang="en-US" dirty="0"/>
          </a:p>
        </p:txBody>
      </p:sp>
      <p:sp>
        <p:nvSpPr>
          <p:cNvPr id="4" name="Text Placeholder 3"/>
          <p:cNvSpPr>
            <a:spLocks noGrp="1"/>
          </p:cNvSpPr>
          <p:nvPr>
            <p:ph type="body" sz="half" idx="2"/>
          </p:nvPr>
        </p:nvSpPr>
        <p:spPr/>
        <p:txBody>
          <a:bodyPr>
            <a:normAutofit/>
          </a:bodyPr>
          <a:lstStyle/>
          <a:p>
            <a:r>
              <a:rPr lang="en-US" sz="1600" dirty="0"/>
              <a:t>435 P.3d 1230 (March 15, 2019)</a:t>
            </a:r>
          </a:p>
        </p:txBody>
      </p:sp>
    </p:spTree>
    <p:extLst>
      <p:ext uri="{BB962C8B-B14F-4D97-AF65-F5344CB8AC3E}">
        <p14:creationId xmlns:p14="http://schemas.microsoft.com/office/powerpoint/2010/main" val="1302266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Sevier v. State</a:t>
            </a:r>
          </a:p>
        </p:txBody>
      </p:sp>
      <p:sp>
        <p:nvSpPr>
          <p:cNvPr id="3" name="Content Placeholder 2"/>
          <p:cNvSpPr>
            <a:spLocks noGrp="1"/>
          </p:cNvSpPr>
          <p:nvPr>
            <p:ph idx="1"/>
          </p:nvPr>
        </p:nvSpPr>
        <p:spPr/>
        <p:txBody>
          <a:bodyPr/>
          <a:lstStyle/>
          <a:p>
            <a:r>
              <a:rPr lang="en-US" dirty="0"/>
              <a:t>Alexander Sevier was convicted of burglarizing two separate businesses, wherein he utilized a firearm to detain and rob one victim and attempt to rob two others. The district court adjudicated Sevier as a violent habitual criminal with respect to three of the convictions and as a large habitual criminal with respect to the remaining convictions, imposing an aggregate sentence of life in prison with the possibility of parole after 12 years.</a:t>
            </a:r>
          </a:p>
        </p:txBody>
      </p:sp>
      <p:sp>
        <p:nvSpPr>
          <p:cNvPr id="4" name="Text Placeholder 3"/>
          <p:cNvSpPr>
            <a:spLocks noGrp="1"/>
          </p:cNvSpPr>
          <p:nvPr>
            <p:ph type="body" sz="half" idx="2"/>
          </p:nvPr>
        </p:nvSpPr>
        <p:spPr/>
        <p:txBody>
          <a:bodyPr>
            <a:normAutofit/>
          </a:bodyPr>
          <a:lstStyle/>
          <a:p>
            <a:r>
              <a:rPr lang="en-US" sz="1600" dirty="0"/>
              <a:t>435 P.3d 1230 (March 15, 2019)</a:t>
            </a:r>
          </a:p>
        </p:txBody>
      </p:sp>
    </p:spTree>
    <p:extLst>
      <p:ext uri="{BB962C8B-B14F-4D97-AF65-F5344CB8AC3E}">
        <p14:creationId xmlns:p14="http://schemas.microsoft.com/office/powerpoint/2010/main" val="256089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Nevada Rule of Professional </a:t>
            </a:r>
            <a:r>
              <a:rPr lang="en-US" dirty="0" smtClean="0"/>
              <a:t/>
            </a:r>
            <a:br>
              <a:rPr lang="en-US" dirty="0" smtClean="0"/>
            </a:br>
            <a:r>
              <a:rPr lang="en-US" dirty="0" smtClean="0"/>
              <a:t>Conduct</a:t>
            </a:r>
            <a:r>
              <a:rPr lang="en-US" dirty="0"/>
              <a:t> </a:t>
            </a:r>
            <a:r>
              <a:rPr lang="en-US" dirty="0" smtClean="0"/>
              <a:t>3.8</a:t>
            </a:r>
            <a:r>
              <a:rPr lang="en-US" dirty="0"/>
              <a:t> </a:t>
            </a: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prosecutor in a criminal case shall:</a:t>
            </a:r>
          </a:p>
          <a:p>
            <a:pPr marL="0" indent="0">
              <a:buNone/>
            </a:pPr>
            <a:r>
              <a:rPr lang="en-US" dirty="0"/>
              <a:t>      </a:t>
            </a:r>
            <a:r>
              <a:rPr lang="en-US" dirty="0" smtClean="0"/>
              <a:t>(</a:t>
            </a:r>
            <a:r>
              <a:rPr lang="en-US" dirty="0"/>
              <a:t>c) Not seek to obtain from an unrepresented accused a waiver of important pretrial rights, such as the right to a preliminary hearing</a:t>
            </a:r>
            <a:r>
              <a:rPr lang="en-US" dirty="0" smtClean="0"/>
              <a:t>;</a:t>
            </a:r>
            <a:endParaRPr lang="en-US" dirty="0"/>
          </a:p>
        </p:txBody>
      </p:sp>
      <p:sp>
        <p:nvSpPr>
          <p:cNvPr id="4" name="Text Placeholder 3"/>
          <p:cNvSpPr>
            <a:spLocks noGrp="1"/>
          </p:cNvSpPr>
          <p:nvPr>
            <p:ph type="body" sz="half" idx="2"/>
          </p:nvPr>
        </p:nvSpPr>
        <p:spPr/>
        <p:txBody>
          <a:bodyPr>
            <a:normAutofit/>
          </a:bodyPr>
          <a:lstStyle/>
          <a:p>
            <a:r>
              <a:rPr lang="en-US" sz="1600" dirty="0"/>
              <a:t>Special Responsibilities of a </a:t>
            </a:r>
            <a:r>
              <a:rPr lang="en-US" sz="1600" dirty="0" smtClean="0"/>
              <a:t>Prosecutor</a:t>
            </a:r>
            <a:endParaRPr lang="en-US" sz="1600" dirty="0"/>
          </a:p>
        </p:txBody>
      </p:sp>
    </p:spTree>
    <p:extLst>
      <p:ext uri="{BB962C8B-B14F-4D97-AF65-F5344CB8AC3E}">
        <p14:creationId xmlns:p14="http://schemas.microsoft.com/office/powerpoint/2010/main" val="3083930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Sevier v. State</a:t>
            </a:r>
          </a:p>
        </p:txBody>
      </p:sp>
      <p:sp>
        <p:nvSpPr>
          <p:cNvPr id="3" name="Content Placeholder 2"/>
          <p:cNvSpPr>
            <a:spLocks noGrp="1"/>
          </p:cNvSpPr>
          <p:nvPr>
            <p:ph idx="1"/>
          </p:nvPr>
        </p:nvSpPr>
        <p:spPr/>
        <p:txBody>
          <a:bodyPr/>
          <a:lstStyle/>
          <a:p>
            <a:r>
              <a:rPr lang="en-US" dirty="0"/>
              <a:t>During one of the burglaries, the perpetrator covered his face with three layers of clothing—a maroon scarf; a red, white, and pink-striped scarf; and a blue skirt. </a:t>
            </a:r>
            <a:endParaRPr lang="en-US" dirty="0" smtClean="0"/>
          </a:p>
          <a:p>
            <a:r>
              <a:rPr lang="en-US" dirty="0" smtClean="0"/>
              <a:t>The </a:t>
            </a:r>
            <a:r>
              <a:rPr lang="en-US" dirty="0"/>
              <a:t>State’s DNA expert testified that each of these items contained a mixture profile of DNA but that a major DNA contributor could be identified only from the DNA obtained from the skirt, which matched Sevier. As to the two scarves, however, the expert testified that the DNA analysis was inconclusive. </a:t>
            </a:r>
            <a:endParaRPr lang="en-US" dirty="0" smtClean="0"/>
          </a:p>
          <a:p>
            <a:r>
              <a:rPr lang="en-US" dirty="0" smtClean="0"/>
              <a:t>The </a:t>
            </a:r>
            <a:r>
              <a:rPr lang="en-US" dirty="0"/>
              <a:t>expert reiterated this conclusion multiple times, once stating, “[f]or these particular two items, no major contributor could have been conclusively determined,” and another time testifying, “for those two [scarves], the data was just so complex, and there was way too much information there for me to apply any of our deconvolution or unraveling of that profile to see if a major contributor could be there.”</a:t>
            </a:r>
          </a:p>
          <a:p>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435 P.3d 1230 (March 15, 2019)</a:t>
            </a:r>
          </a:p>
          <a:p>
            <a:endParaRPr lang="en-US" dirty="0"/>
          </a:p>
        </p:txBody>
      </p:sp>
    </p:spTree>
    <p:extLst>
      <p:ext uri="{BB962C8B-B14F-4D97-AF65-F5344CB8AC3E}">
        <p14:creationId xmlns:p14="http://schemas.microsoft.com/office/powerpoint/2010/main" val="429436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Sevier v. State</a:t>
            </a:r>
          </a:p>
        </p:txBody>
      </p:sp>
      <p:sp>
        <p:nvSpPr>
          <p:cNvPr id="3" name="Content Placeholder 2"/>
          <p:cNvSpPr>
            <a:spLocks noGrp="1"/>
          </p:cNvSpPr>
          <p:nvPr>
            <p:ph idx="1"/>
          </p:nvPr>
        </p:nvSpPr>
        <p:spPr/>
        <p:txBody>
          <a:bodyPr/>
          <a:lstStyle/>
          <a:p>
            <a:r>
              <a:rPr lang="en-US" dirty="0"/>
              <a:t>Despite the conclusions of the state’s expert, the prosecutor argued during closing “I’ve prepared a demonstrative aid that I’m going to use which combines the mixture profiles of the scarf — the striped scarf and the maroon scarf next to the defendant’s known profile. He’s not excluded from these mixtures because all of the numbers present in his known profile are contained within that mixture. The defendant’s DNA was on all three of those </a:t>
            </a:r>
            <a:r>
              <a:rPr lang="en-US" dirty="0" smtClean="0"/>
              <a:t>items</a:t>
            </a:r>
            <a:r>
              <a:rPr lang="en-US" dirty="0"/>
              <a:t>.</a:t>
            </a:r>
            <a:r>
              <a:rPr lang="en-US" dirty="0" smtClean="0"/>
              <a:t>”</a:t>
            </a:r>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435 P.3d 1230 (March 15, 2019)</a:t>
            </a:r>
          </a:p>
          <a:p>
            <a:endParaRPr lang="en-US" dirty="0"/>
          </a:p>
        </p:txBody>
      </p:sp>
    </p:spTree>
    <p:extLst>
      <p:ext uri="{BB962C8B-B14F-4D97-AF65-F5344CB8AC3E}">
        <p14:creationId xmlns:p14="http://schemas.microsoft.com/office/powerpoint/2010/main" val="42515908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Sevier v. State</a:t>
            </a:r>
          </a:p>
        </p:txBody>
      </p:sp>
      <p:sp>
        <p:nvSpPr>
          <p:cNvPr id="3" name="Content Placeholder 2"/>
          <p:cNvSpPr>
            <a:spLocks noGrp="1"/>
          </p:cNvSpPr>
          <p:nvPr>
            <p:ph idx="1"/>
          </p:nvPr>
        </p:nvSpPr>
        <p:spPr/>
        <p:txBody>
          <a:bodyPr/>
          <a:lstStyle/>
          <a:p>
            <a:r>
              <a:rPr lang="en-US" dirty="0"/>
              <a:t>The </a:t>
            </a:r>
            <a:r>
              <a:rPr lang="en-US" dirty="0" smtClean="0"/>
              <a:t>Court held that State </a:t>
            </a:r>
            <a:r>
              <a:rPr lang="en-US" dirty="0"/>
              <a:t>misrepresented the DNA evidence by both incorrectly characterizing it as </a:t>
            </a:r>
            <a:r>
              <a:rPr lang="en-US" dirty="0" smtClean="0"/>
              <a:t>non-exclusion </a:t>
            </a:r>
            <a:r>
              <a:rPr lang="en-US" dirty="0"/>
              <a:t>evidence, rather than inconclusive, and in directly contradicting its expert’s testimony as to the analysis of the DNA on the two scarves, which was clearly improper</a:t>
            </a:r>
            <a:r>
              <a:rPr lang="en-US" dirty="0" smtClean="0"/>
              <a:t>.</a:t>
            </a:r>
          </a:p>
          <a:p>
            <a:r>
              <a:rPr lang="en-US" dirty="0" smtClean="0"/>
              <a:t>The Court also considered the nature of the evidence that the State misrepresented – DNA evidence, which is highly revered and relied upon by juries as it provides powerful new evidence unlike anything known before.</a:t>
            </a:r>
            <a:endParaRPr lang="en-US" dirty="0"/>
          </a:p>
        </p:txBody>
      </p:sp>
      <p:sp>
        <p:nvSpPr>
          <p:cNvPr id="4" name="Text Placeholder 3"/>
          <p:cNvSpPr>
            <a:spLocks noGrp="1"/>
          </p:cNvSpPr>
          <p:nvPr>
            <p:ph type="body" sz="half" idx="2"/>
          </p:nvPr>
        </p:nvSpPr>
        <p:spPr/>
        <p:txBody>
          <a:bodyPr/>
          <a:lstStyle/>
          <a:p>
            <a:pPr lvl="0">
              <a:buClr>
                <a:srgbClr val="4590B8"/>
              </a:buClr>
            </a:pPr>
            <a:r>
              <a:rPr lang="en-US" sz="1600" dirty="0">
                <a:solidFill>
                  <a:prstClr val="white"/>
                </a:solidFill>
              </a:rPr>
              <a:t>435 P.3d 1230 (March 15, 2019)</a:t>
            </a:r>
          </a:p>
          <a:p>
            <a:endParaRPr lang="en-US" dirty="0"/>
          </a:p>
        </p:txBody>
      </p:sp>
    </p:spTree>
    <p:extLst>
      <p:ext uri="{BB962C8B-B14F-4D97-AF65-F5344CB8AC3E}">
        <p14:creationId xmlns:p14="http://schemas.microsoft.com/office/powerpoint/2010/main" val="1961411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Morgan v. State</a:t>
            </a:r>
          </a:p>
        </p:txBody>
      </p:sp>
      <p:sp>
        <p:nvSpPr>
          <p:cNvPr id="3" name="Content Placeholder 2"/>
          <p:cNvSpPr>
            <a:spLocks noGrp="1"/>
          </p:cNvSpPr>
          <p:nvPr>
            <p:ph idx="1"/>
          </p:nvPr>
        </p:nvSpPr>
        <p:spPr/>
        <p:txBody>
          <a:bodyPr/>
          <a:lstStyle/>
          <a:p>
            <a:r>
              <a:rPr lang="en-US" dirty="0"/>
              <a:t>R</a:t>
            </a:r>
            <a:r>
              <a:rPr lang="en-US" dirty="0" smtClean="0"/>
              <a:t>eiterating </a:t>
            </a:r>
            <a:r>
              <a:rPr lang="en-US" dirty="0"/>
              <a:t>the “fundamental legal and ethical rule” that the State may not argue facts not in evidence</a:t>
            </a:r>
          </a:p>
        </p:txBody>
      </p:sp>
      <p:sp>
        <p:nvSpPr>
          <p:cNvPr id="4" name="Text Placeholder 3"/>
          <p:cNvSpPr>
            <a:spLocks noGrp="1"/>
          </p:cNvSpPr>
          <p:nvPr>
            <p:ph type="body" sz="half" idx="2"/>
          </p:nvPr>
        </p:nvSpPr>
        <p:spPr/>
        <p:txBody>
          <a:bodyPr>
            <a:normAutofit/>
          </a:bodyPr>
          <a:lstStyle/>
          <a:p>
            <a:r>
              <a:rPr lang="en-US" sz="1600" dirty="0"/>
              <a:t>134 Nev., Adv. Op. 27, 416 P.3d 212, 227 (2018)</a:t>
            </a:r>
          </a:p>
        </p:txBody>
      </p:sp>
    </p:spTree>
    <p:extLst>
      <p:ext uri="{BB962C8B-B14F-4D97-AF65-F5344CB8AC3E}">
        <p14:creationId xmlns:p14="http://schemas.microsoft.com/office/powerpoint/2010/main" val="2427421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Yates v. State</a:t>
            </a:r>
          </a:p>
        </p:txBody>
      </p:sp>
      <p:sp>
        <p:nvSpPr>
          <p:cNvPr id="3" name="Content Placeholder 2"/>
          <p:cNvSpPr>
            <a:spLocks noGrp="1"/>
          </p:cNvSpPr>
          <p:nvPr>
            <p:ph idx="1"/>
          </p:nvPr>
        </p:nvSpPr>
        <p:spPr/>
        <p:txBody>
          <a:bodyPr/>
          <a:lstStyle/>
          <a:p>
            <a:r>
              <a:rPr lang="en-US" dirty="0"/>
              <a:t>C</a:t>
            </a:r>
            <a:r>
              <a:rPr lang="en-US" dirty="0" smtClean="0"/>
              <a:t>oncluding </a:t>
            </a:r>
            <a:r>
              <a:rPr lang="en-US" dirty="0"/>
              <a:t>that it is clearly improper for the prosecutor to transform into an unsworn witness during final argument</a:t>
            </a:r>
          </a:p>
        </p:txBody>
      </p:sp>
      <p:sp>
        <p:nvSpPr>
          <p:cNvPr id="4" name="Text Placeholder 3"/>
          <p:cNvSpPr>
            <a:spLocks noGrp="1"/>
          </p:cNvSpPr>
          <p:nvPr>
            <p:ph type="body" sz="half" idx="2"/>
          </p:nvPr>
        </p:nvSpPr>
        <p:spPr/>
        <p:txBody>
          <a:bodyPr>
            <a:normAutofit/>
          </a:bodyPr>
          <a:lstStyle/>
          <a:p>
            <a:r>
              <a:rPr lang="en-US" sz="1600" dirty="0"/>
              <a:t>103 Nev. 200, 205, 734 P.2d 1252, 1255 (1987) </a:t>
            </a:r>
          </a:p>
        </p:txBody>
      </p:sp>
    </p:spTree>
    <p:extLst>
      <p:ext uri="{BB962C8B-B14F-4D97-AF65-F5344CB8AC3E}">
        <p14:creationId xmlns:p14="http://schemas.microsoft.com/office/powerpoint/2010/main" val="3203543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Schrader v. State</a:t>
            </a:r>
          </a:p>
        </p:txBody>
      </p:sp>
      <p:sp>
        <p:nvSpPr>
          <p:cNvPr id="3" name="Content Placeholder 2"/>
          <p:cNvSpPr>
            <a:spLocks noGrp="1"/>
          </p:cNvSpPr>
          <p:nvPr>
            <p:ph idx="1"/>
          </p:nvPr>
        </p:nvSpPr>
        <p:spPr/>
        <p:txBody>
          <a:bodyPr/>
          <a:lstStyle/>
          <a:p>
            <a:r>
              <a:rPr lang="en-US" dirty="0"/>
              <a:t>R</a:t>
            </a:r>
            <a:r>
              <a:rPr lang="en-US" dirty="0" smtClean="0"/>
              <a:t>eversing </a:t>
            </a:r>
            <a:r>
              <a:rPr lang="en-US" dirty="0"/>
              <a:t>a criminal conviction based on a prosecutor’s persistence in repeating an improper remark regarding facts not in evidence</a:t>
            </a:r>
          </a:p>
        </p:txBody>
      </p:sp>
      <p:sp>
        <p:nvSpPr>
          <p:cNvPr id="4" name="Text Placeholder 3"/>
          <p:cNvSpPr>
            <a:spLocks noGrp="1"/>
          </p:cNvSpPr>
          <p:nvPr>
            <p:ph type="body" sz="half" idx="2"/>
          </p:nvPr>
        </p:nvSpPr>
        <p:spPr/>
        <p:txBody>
          <a:bodyPr>
            <a:normAutofit/>
          </a:bodyPr>
          <a:lstStyle/>
          <a:p>
            <a:r>
              <a:rPr lang="en-US" sz="1600" dirty="0"/>
              <a:t>102 Nev. 64, 65, 714 P.2d 1008, 1009 (1986)</a:t>
            </a:r>
          </a:p>
        </p:txBody>
      </p:sp>
    </p:spTree>
    <p:extLst>
      <p:ext uri="{BB962C8B-B14F-4D97-AF65-F5344CB8AC3E}">
        <p14:creationId xmlns:p14="http://schemas.microsoft.com/office/powerpoint/2010/main" val="19454262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prosecutorial misconduct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57943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Reversal of conviction</a:t>
            </a:r>
          </a:p>
          <a:p>
            <a:r>
              <a:rPr lang="en-US" dirty="0" smtClean="0"/>
              <a:t>Dismissal of charges</a:t>
            </a:r>
          </a:p>
          <a:p>
            <a:r>
              <a:rPr lang="en-US" dirty="0" smtClean="0"/>
              <a:t>Disciplinary sanctions</a:t>
            </a:r>
          </a:p>
          <a:p>
            <a:r>
              <a:rPr lang="en-US" dirty="0" smtClean="0"/>
              <a:t>Monetary damages</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079773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Sparks v. State</a:t>
            </a:r>
          </a:p>
        </p:txBody>
      </p:sp>
      <p:sp>
        <p:nvSpPr>
          <p:cNvPr id="3" name="Text Placeholder 2"/>
          <p:cNvSpPr>
            <a:spLocks noGrp="1"/>
          </p:cNvSpPr>
          <p:nvPr>
            <p:ph type="body" idx="1"/>
          </p:nvPr>
        </p:nvSpPr>
        <p:spPr/>
        <p:txBody>
          <a:bodyPr/>
          <a:lstStyle/>
          <a:p>
            <a:r>
              <a:rPr lang="en-US" dirty="0"/>
              <a:t>104 Nev. </a:t>
            </a:r>
            <a:r>
              <a:rPr lang="en-US" dirty="0" smtClean="0"/>
              <a:t>316, </a:t>
            </a:r>
            <a:r>
              <a:rPr lang="en-US" dirty="0"/>
              <a:t>759 P.2d </a:t>
            </a:r>
            <a:r>
              <a:rPr lang="en-US" dirty="0" smtClean="0"/>
              <a:t>180 </a:t>
            </a:r>
            <a:r>
              <a:rPr lang="en-US" dirty="0"/>
              <a:t>(1988</a:t>
            </a:r>
            <a:r>
              <a:rPr lang="en-US" dirty="0" smtClean="0"/>
              <a:t>)</a:t>
            </a:r>
            <a:endParaRPr lang="en-US" dirty="0"/>
          </a:p>
        </p:txBody>
      </p:sp>
    </p:spTree>
    <p:extLst>
      <p:ext uri="{BB962C8B-B14F-4D97-AF65-F5344CB8AC3E}">
        <p14:creationId xmlns:p14="http://schemas.microsoft.com/office/powerpoint/2010/main" val="1177274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Sparks v. state	</a:t>
            </a:r>
            <a:endParaRPr lang="en-US" dirty="0"/>
          </a:p>
        </p:txBody>
      </p:sp>
      <p:sp>
        <p:nvSpPr>
          <p:cNvPr id="3" name="Content Placeholder 2"/>
          <p:cNvSpPr>
            <a:spLocks noGrp="1"/>
          </p:cNvSpPr>
          <p:nvPr>
            <p:ph idx="1"/>
          </p:nvPr>
        </p:nvSpPr>
        <p:spPr/>
        <p:txBody>
          <a:bodyPr/>
          <a:lstStyle/>
          <a:p>
            <a:r>
              <a:rPr lang="en-US" dirty="0" smtClean="0"/>
              <a:t>The Defense’s theory </a:t>
            </a:r>
            <a:r>
              <a:rPr lang="en-US" dirty="0"/>
              <a:t>of the case was that she had killed in self-defense and/or as a result of temporary insanity. The day after the discovery of Ralph Sparks' body, and subsequent to appellant's initial denial of any involvement in the homicide, appellant confessed to killing her father in self-defense. Appellant then gave a statement to the police, which was consistent with her testimony at trial. She testified to her father's acts of physical and sexual abuse which began when she was just eight years old.</a:t>
            </a:r>
          </a:p>
        </p:txBody>
      </p:sp>
      <p:sp>
        <p:nvSpPr>
          <p:cNvPr id="4" name="Text Placeholder 3"/>
          <p:cNvSpPr>
            <a:spLocks noGrp="1"/>
          </p:cNvSpPr>
          <p:nvPr>
            <p:ph type="body" sz="half" idx="2"/>
          </p:nvPr>
        </p:nvSpPr>
        <p:spPr/>
        <p:txBody>
          <a:bodyPr>
            <a:normAutofit/>
          </a:bodyPr>
          <a:lstStyle/>
          <a:p>
            <a:r>
              <a:rPr lang="en-US" sz="1600" dirty="0" smtClean="0"/>
              <a:t>104 Nev. 316, 759 P.2d 180 (1988)</a:t>
            </a:r>
            <a:endParaRPr lang="en-US" sz="1600" dirty="0"/>
          </a:p>
        </p:txBody>
      </p:sp>
    </p:spTree>
    <p:extLst>
      <p:ext uri="{BB962C8B-B14F-4D97-AF65-F5344CB8AC3E}">
        <p14:creationId xmlns:p14="http://schemas.microsoft.com/office/powerpoint/2010/main" val="347809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Nevada Rule of Professional </a:t>
            </a:r>
            <a:r>
              <a:rPr lang="en-US" dirty="0" smtClean="0"/>
              <a:t/>
            </a:r>
            <a:br>
              <a:rPr lang="en-US" dirty="0" smtClean="0"/>
            </a:br>
            <a:r>
              <a:rPr lang="en-US" dirty="0" smtClean="0"/>
              <a:t>Conduct</a:t>
            </a:r>
            <a:r>
              <a:rPr lang="en-US" dirty="0"/>
              <a:t> </a:t>
            </a:r>
            <a:r>
              <a:rPr lang="en-US" dirty="0" smtClean="0"/>
              <a:t>3.8</a:t>
            </a:r>
            <a:r>
              <a:rPr lang="en-US" dirty="0"/>
              <a:t> </a:t>
            </a: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prosecutor in a criminal case shall:</a:t>
            </a:r>
          </a:p>
          <a:p>
            <a:pPr marL="0" indent="0">
              <a:buNone/>
            </a:pPr>
            <a:r>
              <a:rPr lang="en-US" dirty="0" smtClean="0"/>
              <a:t>      </a:t>
            </a:r>
            <a:r>
              <a:rPr lang="en-US" dirty="0"/>
              <a:t>(d) </a:t>
            </a:r>
            <a:r>
              <a:rPr lang="en-US" dirty="0" smtClean="0"/>
              <a:t>	Make </a:t>
            </a:r>
            <a:r>
              <a:rPr lang="en-US" dirty="0"/>
              <a:t>timely disclosure to the defense of all evidence or information known to the prosecutor that </a:t>
            </a:r>
            <a:r>
              <a:rPr lang="en-US" dirty="0" smtClean="0"/>
              <a:t>		tends </a:t>
            </a:r>
            <a:r>
              <a:rPr lang="en-US" dirty="0"/>
              <a:t>to negate the guilt of the accused or mitigates the offense, and, in connection with </a:t>
            </a:r>
            <a:r>
              <a:rPr lang="en-US" dirty="0" smtClean="0"/>
              <a:t>					sentencing</a:t>
            </a:r>
            <a:r>
              <a:rPr lang="en-US" dirty="0"/>
              <a:t>, disclose to the defense and to the tribunal all unprivileged mitigating information </a:t>
            </a:r>
            <a:r>
              <a:rPr lang="en-US" dirty="0" smtClean="0"/>
              <a:t>				known </a:t>
            </a:r>
            <a:r>
              <a:rPr lang="en-US" dirty="0"/>
              <a:t>to the prosecutor, except when the prosecutor is relieved of this responsibility by a </a:t>
            </a:r>
            <a:r>
              <a:rPr lang="en-US" dirty="0" smtClean="0"/>
              <a:t>				protective </a:t>
            </a:r>
            <a:r>
              <a:rPr lang="en-US" dirty="0"/>
              <a:t>order of the tribunal</a:t>
            </a:r>
            <a:r>
              <a:rPr lang="en-US" dirty="0" smtClean="0"/>
              <a:t>;</a:t>
            </a:r>
            <a:endParaRPr lang="en-US" dirty="0"/>
          </a:p>
        </p:txBody>
      </p:sp>
      <p:sp>
        <p:nvSpPr>
          <p:cNvPr id="4" name="Text Placeholder 3"/>
          <p:cNvSpPr>
            <a:spLocks noGrp="1"/>
          </p:cNvSpPr>
          <p:nvPr>
            <p:ph type="body" sz="half" idx="2"/>
          </p:nvPr>
        </p:nvSpPr>
        <p:spPr/>
        <p:txBody>
          <a:bodyPr>
            <a:normAutofit/>
          </a:bodyPr>
          <a:lstStyle/>
          <a:p>
            <a:r>
              <a:rPr lang="en-US" sz="1600" dirty="0"/>
              <a:t>Special Responsibilities of a </a:t>
            </a:r>
            <a:r>
              <a:rPr lang="en-US" sz="1600" dirty="0" smtClean="0"/>
              <a:t>Prosecutor</a:t>
            </a:r>
            <a:endParaRPr lang="en-US" sz="1600" dirty="0"/>
          </a:p>
        </p:txBody>
      </p:sp>
    </p:spTree>
    <p:extLst>
      <p:ext uri="{BB962C8B-B14F-4D97-AF65-F5344CB8AC3E}">
        <p14:creationId xmlns:p14="http://schemas.microsoft.com/office/powerpoint/2010/main" val="22949485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Sparks v. state	</a:t>
            </a:r>
            <a:endParaRPr lang="en-US" dirty="0"/>
          </a:p>
        </p:txBody>
      </p:sp>
      <p:sp>
        <p:nvSpPr>
          <p:cNvPr id="3" name="Content Placeholder 2"/>
          <p:cNvSpPr>
            <a:spLocks noGrp="1"/>
          </p:cNvSpPr>
          <p:nvPr>
            <p:ph idx="1"/>
          </p:nvPr>
        </p:nvSpPr>
        <p:spPr/>
        <p:txBody>
          <a:bodyPr/>
          <a:lstStyle/>
          <a:p>
            <a:r>
              <a:rPr lang="en-US" dirty="0" smtClean="0"/>
              <a:t>After </a:t>
            </a:r>
            <a:r>
              <a:rPr lang="en-US" dirty="0"/>
              <a:t>the shooting, the police found a loaded gun at the crime scene in the master bedroom closet.  The police visually examined the gun, the gun was booked into evidence, but no testing was performed on the gun.  Then, weeks later, police released the gun to the victim’s son.  The gun was </a:t>
            </a:r>
            <a:r>
              <a:rPr lang="en-US" dirty="0" smtClean="0"/>
              <a:t>re-booked </a:t>
            </a:r>
            <a:r>
              <a:rPr lang="en-US" dirty="0"/>
              <a:t>into evidence 6 months later.</a:t>
            </a:r>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1600" dirty="0" smtClean="0"/>
              <a:t>104 Nev. 316, 759 P.2d 180 (1988)</a:t>
            </a:r>
            <a:endParaRPr lang="en-US" sz="1600" dirty="0"/>
          </a:p>
        </p:txBody>
      </p:sp>
    </p:spTree>
    <p:extLst>
      <p:ext uri="{BB962C8B-B14F-4D97-AF65-F5344CB8AC3E}">
        <p14:creationId xmlns:p14="http://schemas.microsoft.com/office/powerpoint/2010/main" val="19565287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Sparks v. state	</a:t>
            </a:r>
            <a:endParaRPr lang="en-US" dirty="0"/>
          </a:p>
        </p:txBody>
      </p:sp>
      <p:sp>
        <p:nvSpPr>
          <p:cNvPr id="3" name="Content Placeholder 2"/>
          <p:cNvSpPr>
            <a:spLocks noGrp="1"/>
          </p:cNvSpPr>
          <p:nvPr>
            <p:ph idx="1"/>
          </p:nvPr>
        </p:nvSpPr>
        <p:spPr/>
        <p:txBody>
          <a:bodyPr/>
          <a:lstStyle/>
          <a:p>
            <a:r>
              <a:rPr lang="en-US" dirty="0"/>
              <a:t>A conviction may be reversed when the State loses evidence if (1) the defendant is prejudiced by the loss or, (2) the evidence was “lost” in bad faith by the government.</a:t>
            </a:r>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1600" dirty="0" smtClean="0"/>
              <a:t>104 Nev. </a:t>
            </a:r>
            <a:r>
              <a:rPr lang="en-US" sz="1600" smtClean="0"/>
              <a:t>316, 759 P.2d 180 (1988)</a:t>
            </a:r>
            <a:endParaRPr lang="en-US" sz="1600"/>
          </a:p>
        </p:txBody>
      </p:sp>
    </p:spTree>
    <p:extLst>
      <p:ext uri="{BB962C8B-B14F-4D97-AF65-F5344CB8AC3E}">
        <p14:creationId xmlns:p14="http://schemas.microsoft.com/office/powerpoint/2010/main" val="99204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Sparks v. state	</a:t>
            </a:r>
            <a:endParaRPr lang="en-US" dirty="0"/>
          </a:p>
        </p:txBody>
      </p:sp>
      <p:sp>
        <p:nvSpPr>
          <p:cNvPr id="3" name="Content Placeholder 2"/>
          <p:cNvSpPr>
            <a:spLocks noGrp="1"/>
          </p:cNvSpPr>
          <p:nvPr>
            <p:ph idx="1"/>
          </p:nvPr>
        </p:nvSpPr>
        <p:spPr/>
        <p:txBody>
          <a:bodyPr/>
          <a:lstStyle/>
          <a:p>
            <a:r>
              <a:rPr lang="en-US" dirty="0"/>
              <a:t>The Supreme Court determined that </a:t>
            </a:r>
            <a:r>
              <a:rPr lang="en-US" dirty="0" smtClean="0"/>
              <a:t>blood</a:t>
            </a:r>
            <a:r>
              <a:rPr lang="en-US" dirty="0"/>
              <a:t>, hair, or fingerprints if found on the weapon would have been critical, corroborative evidence supporting the defendant’s testimony that the shooting was in self-defense.  </a:t>
            </a:r>
            <a:endParaRPr lang="en-US" dirty="0" smtClean="0"/>
          </a:p>
          <a:p>
            <a:r>
              <a:rPr lang="en-US" dirty="0" smtClean="0"/>
              <a:t>This </a:t>
            </a:r>
            <a:r>
              <a:rPr lang="en-US" dirty="0"/>
              <a:t>is especially true where the prosecutor stated both during opening and closing, that the lack of blood and fingerprints on the gun demonstrated that the gun was not used and could not support a theory of self-defense.</a:t>
            </a:r>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1600" dirty="0" smtClean="0"/>
              <a:t>104 Nev. </a:t>
            </a:r>
            <a:r>
              <a:rPr lang="en-US" sz="1600" smtClean="0"/>
              <a:t>316, 759 P.2d 180 (1988)</a:t>
            </a:r>
            <a:endParaRPr lang="en-US" sz="1600"/>
          </a:p>
        </p:txBody>
      </p:sp>
    </p:spTree>
    <p:extLst>
      <p:ext uri="{BB962C8B-B14F-4D97-AF65-F5344CB8AC3E}">
        <p14:creationId xmlns:p14="http://schemas.microsoft.com/office/powerpoint/2010/main" val="2360466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Sparks v. state	</a:t>
            </a:r>
            <a:endParaRPr lang="en-US" dirty="0"/>
          </a:p>
        </p:txBody>
      </p:sp>
      <p:sp>
        <p:nvSpPr>
          <p:cNvPr id="3" name="Content Placeholder 2"/>
          <p:cNvSpPr>
            <a:spLocks noGrp="1"/>
          </p:cNvSpPr>
          <p:nvPr>
            <p:ph idx="1"/>
          </p:nvPr>
        </p:nvSpPr>
        <p:spPr/>
        <p:txBody>
          <a:bodyPr/>
          <a:lstStyle/>
          <a:p>
            <a:r>
              <a:rPr lang="en-US" dirty="0"/>
              <a:t>Ultimately, the </a:t>
            </a:r>
            <a:r>
              <a:rPr lang="en-US" dirty="0" smtClean="0"/>
              <a:t>Supreme </a:t>
            </a:r>
            <a:r>
              <a:rPr lang="en-US" dirty="0"/>
              <a:t>Court determined, not only would the loss of such evidence be prejudicial, but the State buttressed its case by the absence of that evidence. </a:t>
            </a:r>
            <a:endParaRPr lang="en-US" dirty="0" smtClean="0"/>
          </a:p>
          <a:p>
            <a:r>
              <a:rPr lang="en-US" dirty="0" smtClean="0"/>
              <a:t>As </a:t>
            </a:r>
            <a:r>
              <a:rPr lang="en-US" dirty="0"/>
              <a:t>the State's action cannot be corrected, the Court held that the conviction must be reversed, all charges dismissed, and the defendant could not be </a:t>
            </a:r>
            <a:r>
              <a:rPr lang="en-US" dirty="0" smtClean="0"/>
              <a:t>retried.</a:t>
            </a:r>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1600" dirty="0" smtClean="0"/>
              <a:t>104 Nev. </a:t>
            </a:r>
            <a:r>
              <a:rPr lang="en-US" sz="1600" smtClean="0"/>
              <a:t>316, 759 P.2d 180 (1988)</a:t>
            </a:r>
            <a:endParaRPr lang="en-US" sz="1600"/>
          </a:p>
        </p:txBody>
      </p:sp>
    </p:spTree>
    <p:extLst>
      <p:ext uri="{BB962C8B-B14F-4D97-AF65-F5344CB8AC3E}">
        <p14:creationId xmlns:p14="http://schemas.microsoft.com/office/powerpoint/2010/main" val="3476150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Sevier v. state</a:t>
            </a:r>
            <a:endParaRPr lang="en-US" dirty="0"/>
          </a:p>
        </p:txBody>
      </p:sp>
      <p:sp>
        <p:nvSpPr>
          <p:cNvPr id="3" name="Text Placeholder 2"/>
          <p:cNvSpPr>
            <a:spLocks noGrp="1"/>
          </p:cNvSpPr>
          <p:nvPr>
            <p:ph type="body" idx="1"/>
          </p:nvPr>
        </p:nvSpPr>
        <p:spPr/>
        <p:txBody>
          <a:bodyPr/>
          <a:lstStyle/>
          <a:p>
            <a:r>
              <a:rPr lang="en-US" dirty="0"/>
              <a:t>435 P.3d 1230 (March 15, 2019</a:t>
            </a:r>
            <a:r>
              <a:rPr lang="en-US" dirty="0" smtClean="0"/>
              <a:t>)</a:t>
            </a:r>
            <a:endParaRPr lang="en-US" dirty="0"/>
          </a:p>
        </p:txBody>
      </p:sp>
    </p:spTree>
    <p:extLst>
      <p:ext uri="{BB962C8B-B14F-4D97-AF65-F5344CB8AC3E}">
        <p14:creationId xmlns:p14="http://schemas.microsoft.com/office/powerpoint/2010/main" val="2332736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Sevier v. state</a:t>
            </a:r>
          </a:p>
        </p:txBody>
      </p:sp>
      <p:sp>
        <p:nvSpPr>
          <p:cNvPr id="3" name="Content Placeholder 2"/>
          <p:cNvSpPr>
            <a:spLocks noGrp="1"/>
          </p:cNvSpPr>
          <p:nvPr>
            <p:ph idx="1"/>
          </p:nvPr>
        </p:nvSpPr>
        <p:spPr/>
        <p:txBody>
          <a:bodyPr/>
          <a:lstStyle/>
          <a:p>
            <a:r>
              <a:rPr lang="en-US" dirty="0" smtClean="0"/>
              <a:t>In addition to reversing the conviction, the Nevada Supreme Court referred the prosecutor to the Nevada State Bar for investigation of possible attorney misconduct.</a:t>
            </a:r>
            <a:endParaRPr lang="en-US" dirty="0"/>
          </a:p>
        </p:txBody>
      </p:sp>
      <p:sp>
        <p:nvSpPr>
          <p:cNvPr id="4" name="Text Placeholder 3"/>
          <p:cNvSpPr>
            <a:spLocks noGrp="1"/>
          </p:cNvSpPr>
          <p:nvPr>
            <p:ph type="body" sz="half" idx="2"/>
          </p:nvPr>
        </p:nvSpPr>
        <p:spPr/>
        <p:txBody>
          <a:bodyPr/>
          <a:lstStyle/>
          <a:p>
            <a:r>
              <a:rPr lang="en-US" sz="1600" dirty="0"/>
              <a:t>435 P.3d 1230 (March 15, 2019)</a:t>
            </a:r>
          </a:p>
          <a:p>
            <a:endParaRPr lang="en-US" dirty="0"/>
          </a:p>
        </p:txBody>
      </p:sp>
    </p:spTree>
    <p:extLst>
      <p:ext uri="{BB962C8B-B14F-4D97-AF65-F5344CB8AC3E}">
        <p14:creationId xmlns:p14="http://schemas.microsoft.com/office/powerpoint/2010/main" val="2958806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sanctions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80403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County,  </a:t>
            </a:r>
            <a:r>
              <a:rPr lang="en-US" dirty="0" err="1" smtClean="0"/>
              <a:t>texas</a:t>
            </a:r>
            <a:endParaRPr lang="en-US" dirty="0"/>
          </a:p>
        </p:txBody>
      </p:sp>
      <p:sp>
        <p:nvSpPr>
          <p:cNvPr id="3" name="Content Placeholder 2"/>
          <p:cNvSpPr>
            <a:spLocks noGrp="1"/>
          </p:cNvSpPr>
          <p:nvPr>
            <p:ph idx="1"/>
          </p:nvPr>
        </p:nvSpPr>
        <p:spPr/>
        <p:txBody>
          <a:bodyPr/>
          <a:lstStyle/>
          <a:p>
            <a:r>
              <a:rPr lang="en-US" dirty="0" smtClean="0"/>
              <a:t>In a misdemeanor DUI trial, the defense attorney requested records pertaining to the arresting officer’s disciplinary history.  The prosecutor refused to turn the information over, and even after a court order compelling the production of the records, the prosecutor refused to do so without a protective order and producing the records under seal.</a:t>
            </a:r>
          </a:p>
          <a:p>
            <a:r>
              <a:rPr lang="en-US" dirty="0" smtClean="0"/>
              <a:t>The judge issued a $500 sanction against the District Attorney’s Office for failure to produce records in compliance with the Court’s order.</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459063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Filler v. </a:t>
            </a:r>
            <a:r>
              <a:rPr lang="en-US" dirty="0" err="1" smtClean="0"/>
              <a:t>hancock</a:t>
            </a:r>
            <a:r>
              <a:rPr lang="en-US" dirty="0" smtClean="0"/>
              <a:t> county</a:t>
            </a:r>
            <a:endParaRPr lang="en-US" dirty="0"/>
          </a:p>
        </p:txBody>
      </p:sp>
      <p:sp>
        <p:nvSpPr>
          <p:cNvPr id="3" name="Content Placeholder 2"/>
          <p:cNvSpPr>
            <a:spLocks noGrp="1"/>
          </p:cNvSpPr>
          <p:nvPr>
            <p:ph idx="1"/>
          </p:nvPr>
        </p:nvSpPr>
        <p:spPr/>
        <p:txBody>
          <a:bodyPr/>
          <a:lstStyle/>
          <a:p>
            <a:r>
              <a:rPr lang="en-US" dirty="0" smtClean="0"/>
              <a:t>After two separate trials, and two appeals, the defendant was deemed to be legally innocent of sexual assault charges.  The charge of assault was also dismissed based on prosecutorial misconduct.</a:t>
            </a:r>
          </a:p>
          <a:p>
            <a:r>
              <a:rPr lang="en-US" dirty="0" smtClean="0"/>
              <a:t>Six years after the original arrest, the prosecutor in Filler’s cases admitted to the Maine Supreme Court that she violated the rules of professional conduct during the 2009 criminal trial by withholding exculpatory evidence.</a:t>
            </a:r>
          </a:p>
          <a:p>
            <a:r>
              <a:rPr lang="en-US" dirty="0" smtClean="0"/>
              <a:t>The prosecutor was suspended from the practice of law.</a:t>
            </a:r>
          </a:p>
          <a:p>
            <a:r>
              <a:rPr lang="en-US" dirty="0" smtClean="0"/>
              <a:t>The defendant later filed a civil action against the DA’s Office and the Police Department claiming wrongful prosecution.  The State settled for $375,000.</a:t>
            </a:r>
            <a:endParaRPr lang="en-US" dirty="0"/>
          </a:p>
        </p:txBody>
      </p:sp>
      <p:sp>
        <p:nvSpPr>
          <p:cNvPr id="4" name="Text Placeholder 3"/>
          <p:cNvSpPr>
            <a:spLocks noGrp="1"/>
          </p:cNvSpPr>
          <p:nvPr>
            <p:ph type="body" sz="half" idx="2"/>
          </p:nvPr>
        </p:nvSpPr>
        <p:spPr/>
        <p:txBody>
          <a:bodyPr>
            <a:normAutofit/>
          </a:bodyPr>
          <a:lstStyle/>
          <a:p>
            <a:r>
              <a:rPr lang="en-US" sz="1600" dirty="0" smtClean="0"/>
              <a:t>District of Maine</a:t>
            </a:r>
            <a:endParaRPr lang="en-US" sz="1600" dirty="0"/>
          </a:p>
        </p:txBody>
      </p:sp>
    </p:spTree>
    <p:extLst>
      <p:ext uri="{BB962C8B-B14F-4D97-AF65-F5344CB8AC3E}">
        <p14:creationId xmlns:p14="http://schemas.microsoft.com/office/powerpoint/2010/main" val="427211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Nevada Rule of Professional </a:t>
            </a:r>
            <a:br>
              <a:rPr lang="en-US" dirty="0"/>
            </a:br>
            <a:r>
              <a:rPr lang="en-US" dirty="0"/>
              <a:t>Conduct 3.8 </a:t>
            </a:r>
          </a:p>
        </p:txBody>
      </p:sp>
      <p:sp>
        <p:nvSpPr>
          <p:cNvPr id="3" name="Content Placeholder 2"/>
          <p:cNvSpPr>
            <a:spLocks noGrp="1"/>
          </p:cNvSpPr>
          <p:nvPr>
            <p:ph idx="1"/>
          </p:nvPr>
        </p:nvSpPr>
        <p:spPr/>
        <p:txBody>
          <a:bodyPr>
            <a:normAutofit/>
          </a:bodyPr>
          <a:lstStyle/>
          <a:p>
            <a:pPr marL="0" indent="0">
              <a:buNone/>
            </a:pPr>
            <a:r>
              <a:rPr lang="en-US" dirty="0"/>
              <a:t>The prosecutor in a criminal case shall</a:t>
            </a:r>
            <a:r>
              <a:rPr lang="en-US" dirty="0" smtClean="0"/>
              <a:t>:</a:t>
            </a:r>
          </a:p>
          <a:p>
            <a:pPr marL="0" indent="0">
              <a:buNone/>
            </a:pPr>
            <a:r>
              <a:rPr lang="en-US" dirty="0" smtClean="0"/>
              <a:t>      (</a:t>
            </a:r>
            <a:r>
              <a:rPr lang="en-US" dirty="0"/>
              <a:t>e) </a:t>
            </a:r>
            <a:r>
              <a:rPr lang="en-US" dirty="0" smtClean="0"/>
              <a:t>	Not </a:t>
            </a:r>
            <a:r>
              <a:rPr lang="en-US" dirty="0"/>
              <a:t>subpoena a lawyer in a grand jury or other criminal proceeding to present evidence about a </a:t>
            </a:r>
            <a:r>
              <a:rPr lang="en-US" dirty="0" smtClean="0"/>
              <a:t>			past </a:t>
            </a:r>
            <a:r>
              <a:rPr lang="en-US" dirty="0"/>
              <a:t>or present client unless the prosecutor reasonably believes:</a:t>
            </a:r>
          </a:p>
          <a:p>
            <a:pPr marL="0" indent="0">
              <a:buNone/>
            </a:pPr>
            <a:r>
              <a:rPr lang="en-US" dirty="0"/>
              <a:t>           </a:t>
            </a:r>
            <a:r>
              <a:rPr lang="en-US" dirty="0" smtClean="0"/>
              <a:t>  </a:t>
            </a:r>
            <a:r>
              <a:rPr lang="en-US" dirty="0"/>
              <a:t>(1) The information sought is not protected from disclosure by any applicable privilege;</a:t>
            </a:r>
          </a:p>
          <a:p>
            <a:pPr marL="0" indent="0">
              <a:buNone/>
            </a:pPr>
            <a:r>
              <a:rPr lang="en-US" dirty="0"/>
              <a:t>             (2) The evidence sought is essential to the successful completion of an ongoing investigation or </a:t>
            </a:r>
            <a:r>
              <a:rPr lang="en-US" dirty="0" smtClean="0"/>
              <a:t>				prosecution</a:t>
            </a:r>
            <a:r>
              <a:rPr lang="en-US" dirty="0"/>
              <a:t>; and</a:t>
            </a:r>
          </a:p>
          <a:p>
            <a:pPr marL="0" indent="0">
              <a:buNone/>
            </a:pPr>
            <a:r>
              <a:rPr lang="en-US" dirty="0"/>
              <a:t>             (3) There is no other feasible alternative to obtain the information</a:t>
            </a:r>
            <a:r>
              <a:rPr lang="en-US" dirty="0" smtClean="0"/>
              <a:t>;</a:t>
            </a:r>
            <a:endParaRPr lang="en-US" dirty="0"/>
          </a:p>
        </p:txBody>
      </p:sp>
      <p:sp>
        <p:nvSpPr>
          <p:cNvPr id="4" name="Text Placeholder 3"/>
          <p:cNvSpPr>
            <a:spLocks noGrp="1"/>
          </p:cNvSpPr>
          <p:nvPr>
            <p:ph type="body" sz="half" idx="2"/>
          </p:nvPr>
        </p:nvSpPr>
        <p:spPr/>
        <p:txBody>
          <a:bodyPr>
            <a:normAutofit fontScale="92500" lnSpcReduction="20000"/>
          </a:bodyPr>
          <a:lstStyle/>
          <a:p>
            <a:pPr lvl="0">
              <a:buClr>
                <a:srgbClr val="4590B8"/>
              </a:buClr>
            </a:pPr>
            <a:endParaRPr lang="en-US" sz="1600" dirty="0" smtClean="0">
              <a:solidFill>
                <a:prstClr val="white"/>
              </a:solidFill>
            </a:endParaRPr>
          </a:p>
          <a:p>
            <a:pPr lvl="0">
              <a:buClr>
                <a:srgbClr val="4590B8"/>
              </a:buClr>
            </a:pPr>
            <a:r>
              <a:rPr lang="en-US" sz="1700" dirty="0" smtClean="0">
                <a:solidFill>
                  <a:prstClr val="white"/>
                </a:solidFill>
              </a:rPr>
              <a:t>Special </a:t>
            </a:r>
            <a:r>
              <a:rPr lang="en-US" sz="1700" dirty="0">
                <a:solidFill>
                  <a:prstClr val="white"/>
                </a:solidFill>
              </a:rPr>
              <a:t>Responsibilities of a Prosecutor</a:t>
            </a:r>
          </a:p>
          <a:p>
            <a:endParaRPr lang="en-US" dirty="0"/>
          </a:p>
        </p:txBody>
      </p:sp>
    </p:spTree>
    <p:extLst>
      <p:ext uri="{BB962C8B-B14F-4D97-AF65-F5344CB8AC3E}">
        <p14:creationId xmlns:p14="http://schemas.microsoft.com/office/powerpoint/2010/main" val="474226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1827</TotalTime>
  <Words>9438</Words>
  <Application>Microsoft Office PowerPoint</Application>
  <PresentationFormat>Widescreen</PresentationFormat>
  <Paragraphs>580</Paragraphs>
  <Slides>88</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Calibri</vt:lpstr>
      <vt:lpstr>Gill Sans MT</vt:lpstr>
      <vt:lpstr>Wingdings 2</vt:lpstr>
      <vt:lpstr>Dividend</vt:lpstr>
      <vt:lpstr>Technology and demonstratives in jury trials: how to avoid prosecutorial misconduct</vt:lpstr>
      <vt:lpstr>Duties of a prosecutor</vt:lpstr>
      <vt:lpstr>Berger v. United States</vt:lpstr>
      <vt:lpstr>Collier v. State</vt:lpstr>
      <vt:lpstr>Nevada Rule of Professional  Conduct 3.8 </vt:lpstr>
      <vt:lpstr>Nevada Rule of Professional  Conduct 3.8 </vt:lpstr>
      <vt:lpstr>Nevada Rule of Professional  Conduct 3.8 </vt:lpstr>
      <vt:lpstr>Nevada Rule of Professional  Conduct 3.8 </vt:lpstr>
      <vt:lpstr>Nevada Rule of Professional  Conduct 3.8 </vt:lpstr>
      <vt:lpstr>Nevada Rule of Professional  Conduct 3.8 </vt:lpstr>
      <vt:lpstr>US v. Harlow</vt:lpstr>
      <vt:lpstr>Cumulative error</vt:lpstr>
      <vt:lpstr>Valdez v. State</vt:lpstr>
      <vt:lpstr>Valdez v. state</vt:lpstr>
      <vt:lpstr>Valdez v. State</vt:lpstr>
      <vt:lpstr>Valdez v. State</vt:lpstr>
      <vt:lpstr>Valdez v. State</vt:lpstr>
      <vt:lpstr>Valdez v. State</vt:lpstr>
      <vt:lpstr>Valdez v. State</vt:lpstr>
      <vt:lpstr>Valdez v. State</vt:lpstr>
      <vt:lpstr>Valdez v. State</vt:lpstr>
      <vt:lpstr>Use of Demonstrative aids</vt:lpstr>
      <vt:lpstr>Allred v. state</vt:lpstr>
      <vt:lpstr>Allred v. State </vt:lpstr>
      <vt:lpstr>Allred v. State </vt:lpstr>
      <vt:lpstr>Allred v. State </vt:lpstr>
      <vt:lpstr>Allred v. State </vt:lpstr>
      <vt:lpstr>Allred v. State </vt:lpstr>
      <vt:lpstr>Allred v. State </vt:lpstr>
      <vt:lpstr>Allred v. State </vt:lpstr>
      <vt:lpstr>Use of powerpoint</vt:lpstr>
      <vt:lpstr>PowerPoint Presentation</vt:lpstr>
      <vt:lpstr>PowerPoint Presentation</vt:lpstr>
      <vt:lpstr>Watters v. State </vt:lpstr>
      <vt:lpstr>Watters v. State </vt:lpstr>
      <vt:lpstr>Watters v. State </vt:lpstr>
      <vt:lpstr>Watters v. State </vt:lpstr>
      <vt:lpstr>Watters v. State </vt:lpstr>
      <vt:lpstr>Watters v. State </vt:lpstr>
      <vt:lpstr>Watters v. State </vt:lpstr>
      <vt:lpstr>Watters v. State </vt:lpstr>
      <vt:lpstr>Watters v. State </vt:lpstr>
      <vt:lpstr>State v. Salas </vt:lpstr>
      <vt:lpstr>State v. Salas </vt:lpstr>
      <vt:lpstr>State v. Salas </vt:lpstr>
      <vt:lpstr>State v. Salas </vt:lpstr>
      <vt:lpstr>State v. Salas </vt:lpstr>
      <vt:lpstr>PowerPoint Presentation</vt:lpstr>
      <vt:lpstr>State v. Salas </vt:lpstr>
      <vt:lpstr>State v.  Walker </vt:lpstr>
      <vt:lpstr>State v. Walker </vt:lpstr>
      <vt:lpstr>State v. Walker </vt:lpstr>
      <vt:lpstr>State v.  Walker</vt:lpstr>
      <vt:lpstr>State v. walker</vt:lpstr>
      <vt:lpstr>State v. walker</vt:lpstr>
      <vt:lpstr>State v. walker</vt:lpstr>
      <vt:lpstr>State v. walker</vt:lpstr>
      <vt:lpstr>State v. Walker </vt:lpstr>
      <vt:lpstr>State v. walker</vt:lpstr>
      <vt:lpstr>State v. Walker </vt:lpstr>
      <vt:lpstr>State v. Walker</vt:lpstr>
      <vt:lpstr>Other examples of prosecutorial misconduct arising from improper PowerPoint slides</vt:lpstr>
      <vt:lpstr>State v. Walter</vt:lpstr>
      <vt:lpstr>State v. Mercer </vt:lpstr>
      <vt:lpstr>State v. Reineke</vt:lpstr>
      <vt:lpstr>Using Demonstrative aids</vt:lpstr>
      <vt:lpstr>Sevier v. State</vt:lpstr>
      <vt:lpstr>Sevier v. State</vt:lpstr>
      <vt:lpstr>Sevier v. State</vt:lpstr>
      <vt:lpstr>Sevier v. State</vt:lpstr>
      <vt:lpstr>Sevier v. State</vt:lpstr>
      <vt:lpstr>Sevier v. State</vt:lpstr>
      <vt:lpstr>Morgan v. State</vt:lpstr>
      <vt:lpstr>Yates v. State</vt:lpstr>
      <vt:lpstr>Schrader v. State</vt:lpstr>
      <vt:lpstr>Impact of prosecutorial misconduct</vt:lpstr>
      <vt:lpstr>PowerPoint Presentation</vt:lpstr>
      <vt:lpstr>Sparks v. State</vt:lpstr>
      <vt:lpstr>Sparks v. state </vt:lpstr>
      <vt:lpstr>Sparks v. state </vt:lpstr>
      <vt:lpstr>Sparks v. state </vt:lpstr>
      <vt:lpstr>Sparks v. state </vt:lpstr>
      <vt:lpstr>Sparks v. state </vt:lpstr>
      <vt:lpstr>Sevier v. state</vt:lpstr>
      <vt:lpstr>Sevier v. state</vt:lpstr>
      <vt:lpstr>Monetary sanctions</vt:lpstr>
      <vt:lpstr>Harris County,  texas</vt:lpstr>
      <vt:lpstr>Filler v. hancock county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demonstratives in jury trials: how to avoid prosecutorial misconduct</dc:title>
  <dc:creator>pcuser</dc:creator>
  <cp:lastModifiedBy>Rose Wagoner</cp:lastModifiedBy>
  <cp:revision>52</cp:revision>
  <cp:lastPrinted>2019-09-10T22:08:47Z</cp:lastPrinted>
  <dcterms:created xsi:type="dcterms:W3CDTF">2019-09-07T22:18:03Z</dcterms:created>
  <dcterms:modified xsi:type="dcterms:W3CDTF">2019-09-16T21:08:44Z</dcterms:modified>
</cp:coreProperties>
</file>